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256" r:id="rId2"/>
    <p:sldId id="327" r:id="rId3"/>
    <p:sldId id="257" r:id="rId4"/>
    <p:sldId id="258" r:id="rId5"/>
    <p:sldId id="259" r:id="rId6"/>
    <p:sldId id="330" r:id="rId7"/>
    <p:sldId id="328" r:id="rId8"/>
    <p:sldId id="331" r:id="rId9"/>
    <p:sldId id="261" r:id="rId10"/>
    <p:sldId id="322" r:id="rId11"/>
    <p:sldId id="324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281" r:id="rId29"/>
    <p:sldId id="283" r:id="rId30"/>
    <p:sldId id="284" r:id="rId31"/>
    <p:sldId id="325" r:id="rId32"/>
    <p:sldId id="285" r:id="rId33"/>
    <p:sldId id="286" r:id="rId34"/>
    <p:sldId id="287" r:id="rId35"/>
    <p:sldId id="288" r:id="rId36"/>
    <p:sldId id="326" r:id="rId37"/>
    <p:sldId id="289" r:id="rId38"/>
    <p:sldId id="339" r:id="rId39"/>
    <p:sldId id="291" r:id="rId40"/>
    <p:sldId id="340" r:id="rId41"/>
    <p:sldId id="293" r:id="rId42"/>
    <p:sldId id="294" r:id="rId43"/>
    <p:sldId id="297" r:id="rId44"/>
    <p:sldId id="298" r:id="rId45"/>
    <p:sldId id="299" r:id="rId46"/>
    <p:sldId id="300" r:id="rId47"/>
    <p:sldId id="301" r:id="rId48"/>
    <p:sldId id="341" r:id="rId49"/>
    <p:sldId id="305" r:id="rId50"/>
    <p:sldId id="307" r:id="rId51"/>
    <p:sldId id="311" r:id="rId52"/>
    <p:sldId id="313" r:id="rId53"/>
    <p:sldId id="314" r:id="rId54"/>
    <p:sldId id="315" r:id="rId55"/>
    <p:sldId id="318" r:id="rId56"/>
    <p:sldId id="34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66"/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69" d="100"/>
          <a:sy n="69" d="100"/>
        </p:scale>
        <p:origin x="50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2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>
                    <a:lumMod val="10000"/>
                  </a:schemeClr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Essential</a:t>
            </a:r>
            <a:endParaRPr lang="ko-KR" altLang="en-US" dirty="0" smtClean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 파일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이 저장되는 위치는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smtClean="0"/>
              <a:t>클래스나 인터페이스가 </a:t>
            </a:r>
            <a:r>
              <a:rPr lang="ko-KR" altLang="en-US" sz="1600" dirty="0" err="1" smtClean="0"/>
              <a:t>컴파일되면</a:t>
            </a:r>
            <a:r>
              <a:rPr lang="ko-KR" altLang="en-US" sz="1600" dirty="0" smtClean="0"/>
              <a:t> 클래스 파일</a:t>
            </a:r>
            <a:r>
              <a:rPr lang="en-US" altLang="ko-KR" sz="1600" dirty="0" smtClean="0"/>
              <a:t>(.class)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파일은 패키지로 선언된 디렉터리에 저장</a:t>
            </a:r>
            <a:endParaRPr lang="en-US" altLang="ko-KR" sz="1600" dirty="0" smtClean="0"/>
          </a:p>
          <a:p>
            <a:r>
              <a:rPr lang="ko-KR" altLang="en-US" sz="1800" dirty="0"/>
              <a:t>패키지 </a:t>
            </a:r>
            <a:r>
              <a:rPr lang="ko-KR" altLang="en-US" sz="1800" dirty="0" smtClean="0"/>
              <a:t>선언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소스 파일의 맨 앞에 컴파일 후 저장될 패키지 지정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package </a:t>
            </a:r>
            <a:r>
              <a:rPr lang="ko-KR" altLang="en-US" sz="1400" dirty="0" err="1" smtClean="0"/>
              <a:t>패키지명</a:t>
            </a:r>
            <a:r>
              <a:rPr lang="en-US" altLang="ko-KR" sz="1400" dirty="0" smtClean="0"/>
              <a:t>;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92532" y="3352956"/>
            <a:ext cx="589183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package UI;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Tools</a:t>
            </a:r>
            <a:r>
              <a:rPr lang="ko-KR" altLang="en-US" sz="1200" dirty="0" smtClean="0"/>
              <a:t>를 </a:t>
            </a:r>
            <a:r>
              <a:rPr lang="ko-KR" altLang="en-US" sz="1200" dirty="0" err="1"/>
              <a:t>컴파일하여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패키지</a:t>
            </a:r>
            <a:r>
              <a:rPr lang="en-US" altLang="ko-KR" sz="1200" dirty="0"/>
              <a:t>(UI </a:t>
            </a:r>
            <a:r>
              <a:rPr lang="ko-KR" altLang="en-US" sz="1200" dirty="0" err="1"/>
              <a:t>디렉토리</a:t>
            </a:r>
            <a:r>
              <a:rPr lang="en-US" altLang="ko-KR" sz="1200" dirty="0"/>
              <a:t>)</a:t>
            </a:r>
            <a:r>
              <a:rPr lang="ko-KR" altLang="en-US" sz="1200" dirty="0"/>
              <a:t>에 저장할 </a:t>
            </a:r>
            <a:r>
              <a:rPr lang="ko-KR" altLang="en-US" sz="1200" dirty="0" smtClean="0"/>
              <a:t>것 지시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	.........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3528" y="4337546"/>
            <a:ext cx="1148130" cy="638473"/>
          </a:xfrm>
          <a:prstGeom prst="wedgeRoundRectCallout">
            <a:avLst>
              <a:gd name="adj1" fmla="val 103173"/>
              <a:gd name="adj2" fmla="val -983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Tools </a:t>
            </a:r>
            <a:r>
              <a:rPr lang="ko-KR" altLang="en-US" sz="1050" dirty="0" smtClean="0"/>
              <a:t>클래스의</a:t>
            </a:r>
            <a:endParaRPr lang="en-US" altLang="ko-KR" sz="1050" dirty="0" smtClean="0"/>
          </a:p>
          <a:p>
            <a:r>
              <a:rPr lang="ko-KR" altLang="en-US" sz="1050" dirty="0" smtClean="0"/>
              <a:t>경로명은</a:t>
            </a:r>
            <a:endParaRPr lang="en-US" altLang="ko-KR" sz="1050" dirty="0" smtClean="0"/>
          </a:p>
          <a:p>
            <a:r>
              <a:rPr lang="en-US" altLang="ko-KR" sz="1050" b="1" dirty="0" err="1" smtClean="0"/>
              <a:t>UI.Tools</a:t>
            </a:r>
            <a:r>
              <a:rPr lang="ko-KR" altLang="en-US" sz="1050" dirty="0" smtClean="0"/>
              <a:t>가 됨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1969429" y="4653136"/>
            <a:ext cx="589183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package Graphic;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Line </a:t>
            </a:r>
            <a:r>
              <a:rPr lang="ko-KR" altLang="en-US" sz="1200" dirty="0"/>
              <a:t>클래스를 </a:t>
            </a:r>
            <a:r>
              <a:rPr lang="en-US" altLang="ko-KR" sz="1200" dirty="0"/>
              <a:t>Graphic </a:t>
            </a:r>
            <a:r>
              <a:rPr lang="ko-KR" altLang="en-US" sz="1200" dirty="0"/>
              <a:t>패키지에 저장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/>
              <a:t>UI.Tools</a:t>
            </a:r>
            <a:r>
              <a:rPr lang="en-US" altLang="ko-KR" sz="1200" b="1" dirty="0" smtClean="0"/>
              <a:t>; // </a:t>
            </a:r>
            <a:r>
              <a:rPr lang="en-US" altLang="ko-KR" sz="1200" b="1" dirty="0" err="1" smtClean="0"/>
              <a:t>UI.Tools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클래스의 경로명 </a:t>
            </a:r>
            <a:r>
              <a:rPr lang="ko-KR" altLang="en-US" sz="1200" b="1" dirty="0" err="1" smtClean="0"/>
              <a:t>임포트</a:t>
            </a:r>
            <a:endParaRPr lang="en-US" altLang="ko-KR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Line extends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Tools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new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1452282" y="4661647"/>
            <a:ext cx="555836" cy="496095"/>
          </a:xfrm>
          <a:custGeom>
            <a:avLst/>
            <a:gdLst>
              <a:gd name="connsiteX0" fmla="*/ 0 w 555836"/>
              <a:gd name="connsiteY0" fmla="*/ 0 h 496095"/>
              <a:gd name="connsiteX1" fmla="*/ 555812 w 555836"/>
              <a:gd name="connsiteY1" fmla="*/ 493059 h 496095"/>
              <a:gd name="connsiteX2" fmla="*/ 17930 w 555836"/>
              <a:gd name="connsiteY2" fmla="*/ 170329 h 49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36" h="496095">
                <a:moveTo>
                  <a:pt x="0" y="0"/>
                </a:moveTo>
                <a:cubicBezTo>
                  <a:pt x="276412" y="232335"/>
                  <a:pt x="552824" y="464671"/>
                  <a:pt x="555812" y="493059"/>
                </a:cubicBezTo>
                <a:cubicBezTo>
                  <a:pt x="558800" y="521447"/>
                  <a:pt x="288365" y="345888"/>
                  <a:pt x="17930" y="17032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선언문이 없는 자바 소스 파일의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클래스나 인터페이스를 디폴트 패키지에 소속시킴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디렉터리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2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5-5)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1844824"/>
            <a:ext cx="374441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932040" y="4077072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7504" y="3717032"/>
            <a:ext cx="2901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Calculator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lib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app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ko-KR" altLang="en-US" sz="1400" dirty="0" smtClean="0"/>
              <a:t>나누어 저장하는 응용프로그램을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이클립스를</a:t>
            </a:r>
            <a:r>
              <a:rPr lang="ko-KR" altLang="en-US" sz="1400" dirty="0" smtClean="0"/>
              <a:t> 이용하여 만들기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83968" y="1892141"/>
            <a:ext cx="945500" cy="280928"/>
          </a:xfrm>
          <a:prstGeom prst="wedgeRoundRectCallout">
            <a:avLst>
              <a:gd name="adj1" fmla="val -207616"/>
              <a:gd name="adj2" fmla="val -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lib </a:t>
            </a:r>
            <a:r>
              <a:rPr lang="ko-KR" altLang="en-US" sz="1050" dirty="0"/>
              <a:t>패키지에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07886" y="2918938"/>
            <a:ext cx="1021582" cy="280928"/>
          </a:xfrm>
          <a:prstGeom prst="wedgeRoundRectCallout">
            <a:avLst>
              <a:gd name="adj1" fmla="val -78959"/>
              <a:gd name="adj2" fmla="val -28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app </a:t>
            </a:r>
            <a:r>
              <a:rPr lang="ko-KR" altLang="en-US" sz="1050" dirty="0"/>
              <a:t>패키지에</a:t>
            </a:r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27584" y="117475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프로젝트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en-US" altLang="ko-KR" dirty="0" smtClean="0"/>
              <a:t>Chapter06)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4810" y="1869077"/>
            <a:ext cx="90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Chapter06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6093296"/>
            <a:ext cx="545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Package </a:t>
            </a:r>
            <a:r>
              <a:rPr lang="ko-KR" altLang="en-US" dirty="0" smtClean="0">
                <a:solidFill>
                  <a:srgbClr val="FF0000"/>
                </a:solidFill>
              </a:rPr>
              <a:t>명은 모두 소문자로 작성하는 것이 관례임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31640" y="1556792"/>
            <a:ext cx="6150589" cy="3597823"/>
            <a:chOff x="1115616" y="1136650"/>
            <a:chExt cx="6150589" cy="359782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94027" y="5548590"/>
            <a:ext cx="403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Chapter06 </a:t>
            </a:r>
            <a:r>
              <a:rPr lang="ko-KR" altLang="en-US" dirty="0" err="1" smtClean="0">
                <a:solidFill>
                  <a:srgbClr val="FF0000"/>
                </a:solidFill>
              </a:rPr>
              <a:t>팩키지</a:t>
            </a:r>
            <a:r>
              <a:rPr lang="ko-KR" altLang="en-US" dirty="0" smtClean="0">
                <a:solidFill>
                  <a:srgbClr val="FF0000"/>
                </a:solidFill>
              </a:rPr>
              <a:t> 만들기</a:t>
            </a:r>
            <a:r>
              <a:rPr lang="en-US" altLang="ko-KR" dirty="0" smtClean="0">
                <a:solidFill>
                  <a:srgbClr val="FF0000"/>
                </a:solidFill>
              </a:rPr>
              <a:t>, Test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Window&gt;Show View&gt;Navigator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1474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lib </a:t>
            </a:r>
            <a:r>
              <a:rPr lang="ko-KR" altLang="en-US" dirty="0" smtClean="0"/>
              <a:t>패키지에 클래스 </a:t>
            </a:r>
            <a:r>
              <a:rPr lang="en-US" altLang="ko-KR" dirty="0" smtClean="0"/>
              <a:t>Calculator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24" name="타원 2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Calculator </a:t>
            </a:r>
            <a:r>
              <a:rPr lang="ko-KR" altLang="en-US" dirty="0" smtClean="0"/>
              <a:t>소스 작성 후 수</a:t>
            </a:r>
            <a:r>
              <a:rPr lang="ko-KR" altLang="en-US" dirty="0"/>
              <a:t>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패키지에 </a:t>
            </a:r>
            <a:r>
              <a:rPr lang="en-US" altLang="ko-KR" dirty="0" smtClean="0"/>
              <a:t>GoodCalc.java </a:t>
            </a:r>
            <a:r>
              <a:rPr lang="ko-KR" altLang="en-US" dirty="0" smtClean="0"/>
              <a:t>작성 후 수정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모서리가 둥근 사각형 설명선 7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353744"/>
            <a:ext cx="375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Import </a:t>
            </a:r>
            <a:r>
              <a:rPr lang="ko-KR" altLang="en-US" dirty="0" smtClean="0">
                <a:solidFill>
                  <a:srgbClr val="FF0000"/>
                </a:solidFill>
              </a:rPr>
              <a:t>문은 </a:t>
            </a:r>
            <a:r>
              <a:rPr lang="en-US" altLang="ko-KR" dirty="0" smtClean="0">
                <a:solidFill>
                  <a:srgbClr val="FF0000"/>
                </a:solidFill>
              </a:rPr>
              <a:t>package </a:t>
            </a:r>
            <a:r>
              <a:rPr lang="ko-KR" altLang="en-US" dirty="0" smtClean="0">
                <a:solidFill>
                  <a:srgbClr val="FF0000"/>
                </a:solidFill>
              </a:rPr>
              <a:t>뒤에 위치함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076056" y="-16525"/>
            <a:ext cx="3789049" cy="527065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</a:t>
            </a:r>
            <a:r>
              <a:rPr lang="en-US" altLang="ko-KR" sz="1600" dirty="0" smtClean="0"/>
              <a:t> 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5" name="타원 2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9" name="타원 28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모서리가 둥근 사각형 설명선 29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패키지와 모듈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사용자 패키지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자바에서 제공하는 표준 패키지 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Object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언박싱을</a:t>
            </a:r>
            <a:r>
              <a:rPr lang="ko-KR" altLang="en-US" dirty="0"/>
              <a:t> 이해하고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String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Math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27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9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8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Files\Java\jdk-10\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00796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6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8719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0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b="1" dirty="0" err="1" smtClean="0">
                <a:solidFill>
                  <a:srgbClr val="0070C0"/>
                </a:solidFill>
              </a:rPr>
              <a:t>java.lang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Object, Wrapper, String, Math 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>
                <a:solidFill>
                  <a:srgbClr val="0070C0"/>
                </a:solidFill>
              </a:rPr>
              <a:t>자동으로 </a:t>
            </a:r>
            <a:r>
              <a:rPr lang="en-US" altLang="ko-KR" dirty="0" smtClean="0">
                <a:solidFill>
                  <a:srgbClr val="0070C0"/>
                </a:solidFill>
              </a:rPr>
              <a:t>import </a:t>
            </a:r>
            <a:r>
              <a:rPr lang="ko-KR" altLang="en-US" dirty="0" smtClean="0">
                <a:solidFill>
                  <a:srgbClr val="0070C0"/>
                </a:solidFill>
              </a:rPr>
              <a:t>됨 </a:t>
            </a:r>
            <a:r>
              <a:rPr lang="en-US" altLang="ko-KR" dirty="0" smtClean="0">
                <a:solidFill>
                  <a:srgbClr val="0070C0"/>
                </a:solidFill>
              </a:rPr>
              <a:t>- import </a:t>
            </a:r>
            <a:r>
              <a:rPr lang="ko-KR" altLang="en-US" dirty="0" smtClean="0">
                <a:solidFill>
                  <a:srgbClr val="0070C0"/>
                </a:solidFill>
              </a:rPr>
              <a:t>문 필요 없음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java.io</a:t>
            </a:r>
          </a:p>
          <a:p>
            <a:pPr lvl="2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java.awt</a:t>
            </a:r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작성하기 위한 </a:t>
            </a:r>
            <a:r>
              <a:rPr lang="en-US" altLang="ko-KR" dirty="0"/>
              <a:t>AWT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프로그래밍을 작성하기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자바 클래스는 반드시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상속받도록 자동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클래스가 상속받는 공통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56992"/>
            <a:ext cx="7701186" cy="304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8" y="2493530"/>
            <a:ext cx="6109692" cy="39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 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동일한 이름의 클래스가 존재할 가능성 있음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 발생 가능성</a:t>
            </a:r>
            <a:endParaRPr lang="en-US" altLang="ko-KR" sz="1600" dirty="0" smtClean="0"/>
          </a:p>
          <a:p>
            <a:r>
              <a:rPr lang="en-US" altLang="ko-KR" sz="1600" dirty="0" smtClean="0"/>
              <a:t>	-&gt; </a:t>
            </a:r>
            <a:r>
              <a:rPr lang="ko-KR" altLang="en-US" sz="1600" dirty="0"/>
              <a:t>개발자가 서로 다른 디렉터리로 코드 </a:t>
            </a:r>
            <a:r>
              <a:rPr lang="ko-KR" altLang="en-US" sz="1600" dirty="0" smtClean="0"/>
              <a:t>관리하여 해결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91680" y="5949280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587518" y="5373216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속성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클래스는 객체의 속성을 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해시코드 값을 </a:t>
            </a:r>
            <a:r>
              <a:rPr lang="ko-KR" altLang="en-US" dirty="0" err="1" smtClean="0"/>
              <a:t>리턴하며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객체마다 다름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getClass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클래스 정보를 담은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클래스 이름 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문자열로 리턴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</a:t>
            </a:r>
            <a:r>
              <a:rPr lang="en-US" altLang="ko-KR" dirty="0"/>
              <a:t>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5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Object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이용하여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 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문자열을 출력해보자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844824"/>
            <a:ext cx="6696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ObjectPropertyEx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p.getClass</a:t>
            </a:r>
            <a:r>
              <a:rPr lang="en-US" altLang="ko-KR" sz="1400" b="1" dirty="0"/>
              <a:t>()</a:t>
            </a:r>
            <a:r>
              <a:rPr lang="en-US" altLang="ko-KR" sz="1400" dirty="0"/>
              <a:t>.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p.hashCode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해시 코드 값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/>
              <a:t>객체의 문자열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301208"/>
            <a:ext cx="6696744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22279806</a:t>
            </a:r>
          </a:p>
          <a:p>
            <a:r>
              <a:rPr lang="en-US" altLang="ko-KR" sz="1400" dirty="0"/>
              <a:t>Point@153f67e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786379" y="5418512"/>
            <a:ext cx="1779218" cy="504056"/>
          </a:xfrm>
          <a:prstGeom prst="wedgeRoundRectCallout">
            <a:avLst>
              <a:gd name="adj1" fmla="val -113469"/>
              <a:gd name="adj2" fmla="val 1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</a:rPr>
              <a:t>해시 코드의 </a:t>
            </a:r>
            <a:r>
              <a:rPr lang="en-US" altLang="ko-KR" sz="1050" dirty="0">
                <a:solidFill>
                  <a:schemeClr val="tx1"/>
                </a:solidFill>
              </a:rPr>
              <a:t>16</a:t>
            </a:r>
            <a:r>
              <a:rPr lang="ko-KR" altLang="en-US" sz="1050" dirty="0">
                <a:solidFill>
                  <a:schemeClr val="tx1"/>
                </a:solidFill>
              </a:rPr>
              <a:t>진수 값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이 값은 실행할 </a:t>
            </a:r>
            <a:r>
              <a:rPr lang="ko-KR" altLang="en-US" sz="1050" dirty="0" smtClean="0">
                <a:solidFill>
                  <a:schemeClr val="tx1"/>
                </a:solidFill>
              </a:rPr>
              <a:t>때마다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달라질 </a:t>
            </a:r>
            <a:r>
              <a:rPr lang="ko-KR" altLang="en-US" sz="1050" dirty="0">
                <a:solidFill>
                  <a:schemeClr val="tx1"/>
                </a:solidFill>
              </a:rPr>
              <a:t>수 </a:t>
            </a:r>
            <a:r>
              <a:rPr lang="ko-KR" altLang="en-US" sz="1050" dirty="0" smtClean="0">
                <a:solidFill>
                  <a:schemeClr val="tx1"/>
                </a:solidFill>
              </a:rPr>
              <a:t>있음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6041" y="6039872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객체</a:t>
            </a:r>
            <a:r>
              <a:rPr lang="en-US" altLang="ko-KR" sz="1400" dirty="0" smtClean="0">
                <a:solidFill>
                  <a:srgbClr val="FF0000"/>
                </a:solidFill>
              </a:rPr>
              <a:t>@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해시코드값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9141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각 클래스는 </a:t>
            </a:r>
            <a:r>
              <a:rPr lang="en-US" altLang="ko-KR" sz="1800" u="sng" dirty="0" err="1"/>
              <a:t>toString</a:t>
            </a:r>
            <a:r>
              <a:rPr lang="en-US" altLang="ko-KR" sz="1800" u="sng" dirty="0"/>
              <a:t>()</a:t>
            </a:r>
            <a:r>
              <a:rPr lang="ko-KR" altLang="en-US" sz="1800" u="sng" dirty="0"/>
              <a:t>을 </a:t>
            </a:r>
            <a:r>
              <a:rPr lang="ko-KR" altLang="en-US" sz="1800" u="sng" dirty="0" err="1">
                <a:solidFill>
                  <a:srgbClr val="FF0000"/>
                </a:solidFill>
              </a:rPr>
              <a:t>오버라이딩</a:t>
            </a:r>
            <a:r>
              <a:rPr lang="ko-KR" altLang="en-US" sz="1800" u="sng" dirty="0" err="1"/>
              <a:t>하여</a:t>
            </a:r>
            <a:r>
              <a:rPr lang="ko-KR" altLang="en-US" sz="1800" u="sng" dirty="0"/>
              <a:t> 자신만의 문자열 리턴 가능</a:t>
            </a:r>
            <a:endParaRPr lang="en-US" altLang="ko-KR" sz="1800" u="sng" dirty="0"/>
          </a:p>
          <a:p>
            <a:pPr lvl="1"/>
            <a:r>
              <a:rPr lang="ko-KR" altLang="en-US" sz="1600" dirty="0" smtClean="0"/>
              <a:t>객체를 </a:t>
            </a:r>
            <a:r>
              <a:rPr lang="ko-KR" altLang="en-US" sz="1600" dirty="0"/>
              <a:t>문자열로 반환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public String </a:t>
            </a:r>
            <a:r>
              <a:rPr lang="en-US" altLang="ko-KR" sz="1400" dirty="0" err="1" smtClean="0"/>
              <a:t>toString</a:t>
            </a:r>
            <a:r>
              <a:rPr lang="en-US" altLang="ko-KR" sz="1400" dirty="0" smtClean="0"/>
              <a:t>(); 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컴파일러에 의한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자동 변환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로 자동 변환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객체를 단독으로 사용 하는 경우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자동변환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30438" y="4077072"/>
            <a:ext cx="2492605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smtClean="0"/>
              <a:t>a + "</a:t>
            </a:r>
            <a:r>
              <a:rPr lang="ko-KR" altLang="en-US" sz="1600" b="1" dirty="0" smtClean="0"/>
              <a:t>점</a:t>
            </a:r>
            <a:r>
              <a:rPr lang="en-US" altLang="ko-KR" sz="1600" b="1" dirty="0" smtClean="0"/>
              <a:t>"</a:t>
            </a:r>
            <a:r>
              <a:rPr lang="en-US" altLang="ko-KR" sz="1600" dirty="0" smtClean="0"/>
              <a:t>;</a:t>
            </a:r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s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8024" y="4077072"/>
            <a:ext cx="309899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err="1" smtClean="0"/>
              <a:t>a.toString</a:t>
            </a:r>
            <a:r>
              <a:rPr lang="en-US" altLang="ko-KR" sz="1600" b="1" dirty="0" smtClean="0"/>
              <a:t>()+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점</a:t>
            </a:r>
            <a:r>
              <a:rPr lang="en-US" altLang="ko-KR" sz="1600" b="1" dirty="0"/>
              <a:t>"</a:t>
            </a:r>
            <a:r>
              <a:rPr lang="en-US" altLang="ko-KR" sz="1600" dirty="0"/>
              <a:t>; </a:t>
            </a:r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s.toString</a:t>
            </a:r>
            <a:r>
              <a:rPr lang="en-US" altLang="ko-KR" sz="1600" b="1" dirty="0" smtClean="0"/>
              <a:t>()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1168" y="459027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411760" y="4615681"/>
            <a:ext cx="79208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8144" y="4607762"/>
            <a:ext cx="16561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2760955" y="4616388"/>
            <a:ext cx="4074851" cy="252772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275857" y="5312241"/>
            <a:ext cx="3744416" cy="276999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43413" y="53122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88224" y="5327842"/>
            <a:ext cx="100811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2413" y="1844824"/>
            <a:ext cx="587672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</a:t>
            </a:r>
            <a:r>
              <a:rPr lang="en-US" altLang="ko-KR" sz="1400" dirty="0"/>
              <a:t>); // a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a.toString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변환됨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672413" y="5796553"/>
            <a:ext cx="587672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342509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문자열로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리턴하는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toString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1180" y="3276148"/>
            <a:ext cx="257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toString</a:t>
            </a:r>
            <a:r>
              <a:rPr lang="en-US" altLang="ko-KR" dirty="0" smtClean="0">
                <a:solidFill>
                  <a:srgbClr val="FF0000"/>
                </a:solidFill>
              </a:rPr>
              <a:t>() Comment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toString</a:t>
            </a:r>
            <a:r>
              <a:rPr lang="en-US" altLang="ko-KR" dirty="0" smtClean="0">
                <a:solidFill>
                  <a:srgbClr val="FF0000"/>
                </a:solidFill>
              </a:rPr>
              <a:t>() </a:t>
            </a:r>
            <a:r>
              <a:rPr lang="ko-KR" altLang="en-US" dirty="0" smtClean="0">
                <a:solidFill>
                  <a:srgbClr val="FF0000"/>
                </a:solidFill>
              </a:rPr>
              <a:t>재정의 결과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4653136"/>
            <a:ext cx="119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Ctrl + Space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비교</a:t>
            </a:r>
            <a:r>
              <a:rPr lang="en-US" altLang="ko-KR" smtClean="0"/>
              <a:t>(==)</a:t>
            </a:r>
            <a:r>
              <a:rPr lang="ko-KR" altLang="en-US" smtClean="0"/>
              <a:t>와 </a:t>
            </a:r>
            <a:r>
              <a:rPr lang="en-US" altLang="ko-KR" smtClean="0"/>
              <a:t>equals()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boolean</a:t>
            </a:r>
            <a:r>
              <a:rPr lang="en-US" altLang="ko-KR" sz="2000" dirty="0" smtClean="0"/>
              <a:t> equals(Object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800" dirty="0" smtClean="0"/>
              <a:t>두 객체의 내용물 비교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객체의 내용물을 비교하기 위해 </a:t>
            </a:r>
            <a:r>
              <a:rPr lang="ko-KR" altLang="en-US" sz="1800" dirty="0" smtClean="0"/>
              <a:t>클래스의 멤버로 작성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2276347"/>
            <a:ext cx="35204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Point a = new Point(2,3);</a:t>
            </a:r>
          </a:p>
          <a:p>
            <a:pPr defTabSz="180000"/>
            <a:r>
              <a:rPr lang="en-US" altLang="ko-KR" sz="1400" dirty="0" smtClean="0"/>
              <a:t>Point b = new Point(2,3);</a:t>
            </a:r>
          </a:p>
          <a:p>
            <a:pPr defTabSz="180000"/>
            <a:r>
              <a:rPr lang="en-US" altLang="ko-KR" sz="1400" dirty="0" smtClean="0"/>
              <a:t>Point c =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b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false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("a==b");</a:t>
            </a:r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c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true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("a==c");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03648" y="4149080"/>
            <a:ext cx="352930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a==c</a:t>
            </a:r>
            <a:endParaRPr lang="ko-KR" alt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76347"/>
            <a:ext cx="3056837" cy="17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클래스의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7564" y="1836688"/>
            <a:ext cx="55806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equals(Object </a:t>
            </a:r>
            <a:r>
              <a:rPr lang="en-US" altLang="ko-KR" sz="1400" b="1" dirty="0" err="1" smtClean="0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b="1" dirty="0" smtClean="0"/>
              <a:t>		Point p = (Point)</a:t>
            </a:r>
            <a:r>
              <a:rPr lang="en-US" altLang="ko-KR" sz="1400" b="1" dirty="0" err="1" smtClean="0"/>
              <a:t>obj</a:t>
            </a:r>
            <a:r>
              <a:rPr lang="en-US" altLang="ko-KR" sz="1400" dirty="0" smtClean="0"/>
              <a:t>; // </a:t>
            </a:r>
            <a:r>
              <a:rPr lang="en-US" altLang="ko-KR" sz="1400" dirty="0" err="1" smtClean="0"/>
              <a:t>obj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Point </a:t>
            </a:r>
            <a:r>
              <a:rPr lang="ko-KR" altLang="en-US" sz="1400" dirty="0" smtClean="0"/>
              <a:t>타입으로 다운 캐스팅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	if(x </a:t>
            </a:r>
            <a:r>
              <a:rPr lang="en-US" altLang="ko-KR" sz="1400" b="1" dirty="0"/>
              <a:t>== </a:t>
            </a:r>
            <a:r>
              <a:rPr lang="en-US" altLang="ko-KR" sz="1400" b="1" dirty="0" err="1"/>
              <a:t>p.x</a:t>
            </a:r>
            <a:r>
              <a:rPr lang="en-US" altLang="ko-KR" sz="1400" b="1" dirty="0"/>
              <a:t> &amp;&amp; y == </a:t>
            </a:r>
            <a:r>
              <a:rPr lang="en-US" altLang="ko-KR" sz="1400" b="1" dirty="0" err="1"/>
              <a:t>p.y</a:t>
            </a:r>
            <a:r>
              <a:rPr lang="en-US" altLang="ko-KR" sz="1400" b="1" dirty="0"/>
              <a:t>) return true;</a:t>
            </a:r>
          </a:p>
          <a:p>
            <a:pPr defTabSz="180000"/>
            <a:r>
              <a:rPr lang="en-US" altLang="ko-KR" sz="1400" b="1" dirty="0" smtClean="0"/>
              <a:t>		else </a:t>
            </a:r>
            <a:r>
              <a:rPr lang="en-US" altLang="ko-KR" sz="1400" b="1" dirty="0"/>
              <a:t>return false;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== b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400" dirty="0"/>
              <a:t>Point </a:t>
            </a:r>
            <a:r>
              <a:rPr lang="ko-KR" altLang="en-US" sz="1400" dirty="0"/>
              <a:t>클래스에 </a:t>
            </a:r>
            <a:r>
              <a:rPr lang="en-US" altLang="ko-KR" sz="1400" dirty="0"/>
              <a:t>x, y</a:t>
            </a:r>
            <a:r>
              <a:rPr lang="ko-KR" altLang="en-US" sz="1400" dirty="0"/>
              <a:t> 점 좌표가 같으면 </a:t>
            </a:r>
            <a:r>
              <a:rPr lang="en-US" altLang="ko-KR" sz="1400" dirty="0"/>
              <a:t>true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리턴하는</a:t>
            </a:r>
            <a:r>
              <a:rPr lang="en-US" altLang="ko-KR" sz="1400" dirty="0"/>
              <a:t> equals()</a:t>
            </a:r>
            <a:r>
              <a:rPr lang="ko-KR" altLang="en-US" sz="1400" dirty="0"/>
              <a:t>를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300192" y="6361003"/>
            <a:ext cx="1476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148064" y="2493476"/>
            <a:ext cx="1779218" cy="504056"/>
          </a:xfrm>
          <a:prstGeom prst="wedgeRoundRectCallout">
            <a:avLst>
              <a:gd name="adj1" fmla="val -116141"/>
              <a:gd name="adj2" fmla="val 64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chemeClr val="tx1"/>
                </a:solidFill>
              </a:rPr>
              <a:t>이 </a:t>
            </a:r>
            <a:r>
              <a:rPr lang="en-US" altLang="ko-KR" sz="1050" dirty="0" smtClean="0">
                <a:solidFill>
                  <a:schemeClr val="tx1"/>
                </a:solidFill>
              </a:rPr>
              <a:t>Point </a:t>
            </a:r>
            <a:r>
              <a:rPr lang="ko-KR" altLang="en-US" sz="1050" dirty="0" smtClean="0">
                <a:solidFill>
                  <a:schemeClr val="tx1"/>
                </a:solidFill>
              </a:rPr>
              <a:t>객체와 객체 </a:t>
            </a:r>
            <a:r>
              <a:rPr lang="en-US" altLang="ko-KR" sz="1050" dirty="0" smtClean="0">
                <a:solidFill>
                  <a:schemeClr val="tx1"/>
                </a:solidFill>
              </a:rPr>
              <a:t>p</a:t>
            </a:r>
            <a:r>
              <a:rPr lang="ko-KR" altLang="en-US" sz="1050" dirty="0" smtClean="0">
                <a:solidFill>
                  <a:schemeClr val="tx1"/>
                </a:solidFill>
              </a:rPr>
              <a:t>가 같은지 비교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8184" y="3717032"/>
            <a:ext cx="280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equals() Comment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==</a:t>
            </a:r>
            <a:r>
              <a:rPr lang="ko-KR" altLang="en-US" dirty="0" smtClean="0">
                <a:solidFill>
                  <a:srgbClr val="FF0000"/>
                </a:solidFill>
              </a:rPr>
              <a:t>와 </a:t>
            </a:r>
            <a:r>
              <a:rPr lang="en-US" altLang="ko-KR" dirty="0" smtClean="0">
                <a:solidFill>
                  <a:srgbClr val="FF0000"/>
                </a:solidFill>
              </a:rPr>
              <a:t>equals</a:t>
            </a:r>
            <a:r>
              <a:rPr lang="ko-KR" altLang="en-US" dirty="0" smtClean="0">
                <a:solidFill>
                  <a:srgbClr val="FF0000"/>
                </a:solidFill>
              </a:rPr>
              <a:t>는 같음</a:t>
            </a:r>
            <a:r>
              <a:rPr lang="en-US" altLang="ko-KR" dirty="0" smtClean="0">
                <a:solidFill>
                  <a:srgbClr val="FF0000"/>
                </a:solidFill>
              </a:rPr>
              <a:t>(?)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equals() </a:t>
            </a:r>
            <a:r>
              <a:rPr lang="ko-KR" altLang="en-US" dirty="0" smtClean="0">
                <a:solidFill>
                  <a:srgbClr val="FF0000"/>
                </a:solidFill>
              </a:rPr>
              <a:t>재정의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(Ctrl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 Space)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6-4 : </a:t>
            </a:r>
            <a:r>
              <a:rPr lang="en-US" altLang="ko-KR" sz="2400" dirty="0" err="1"/>
              <a:t>Rect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클래스와 </a:t>
            </a:r>
            <a:r>
              <a:rPr lang="en-US" altLang="ko-KR" sz="2400" dirty="0"/>
              <a:t>equals()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), 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면적이 같으면 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36632"/>
            <a:ext cx="5257217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width, height;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width; </a:t>
            </a:r>
            <a:r>
              <a:rPr lang="en-US" altLang="ko-KR" sz="1200" dirty="0" err="1"/>
              <a:t>this.height</a:t>
            </a:r>
            <a:r>
              <a:rPr lang="en-US" altLang="ko-KR" sz="1200" dirty="0"/>
              <a:t> = 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public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equals(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p) 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Rect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Rect</a:t>
            </a:r>
            <a:r>
              <a:rPr lang="en-US" altLang="ko-KR" sz="1200" b="1" dirty="0" smtClean="0"/>
              <a:t>)</a:t>
            </a:r>
            <a:r>
              <a:rPr lang="en-US" altLang="ko-KR" sz="1200" b="1" dirty="0" err="1" smtClean="0"/>
              <a:t>obj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타입으로 다운 캐스팅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	if </a:t>
            </a:r>
            <a:r>
              <a:rPr lang="en-US" altLang="ko-KR" sz="1200" b="1" dirty="0"/>
              <a:t>(width*height == </a:t>
            </a:r>
            <a:r>
              <a:rPr lang="en-US" altLang="ko-KR" sz="1200" b="1" dirty="0" err="1"/>
              <a:t>p.width</a:t>
            </a:r>
            <a:r>
              <a:rPr lang="en-US" altLang="ko-KR" sz="1200" b="1" dirty="0"/>
              <a:t>*</a:t>
            </a:r>
            <a:r>
              <a:rPr lang="en-US" altLang="ko-KR" sz="1200" b="1" dirty="0" err="1"/>
              <a:t>p.height</a:t>
            </a:r>
            <a:r>
              <a:rPr lang="en-US" altLang="ko-KR" sz="1200" b="1" dirty="0"/>
              <a:t>) return true;</a:t>
            </a:r>
          </a:p>
          <a:p>
            <a:pPr defTabSz="180000"/>
            <a:r>
              <a:rPr lang="en-US" altLang="ko-KR" sz="1200" b="1" dirty="0" smtClean="0"/>
              <a:t>		else </a:t>
            </a:r>
            <a:r>
              <a:rPr lang="en-US" altLang="ko-KR" sz="1200" b="1" dirty="0"/>
              <a:t>return false;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RectEx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(2,3);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	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(3,2);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(3,4);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12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(b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b");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c");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b.equals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 is equal to c");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532405" y="2849887"/>
            <a:ext cx="1779218" cy="504056"/>
          </a:xfrm>
          <a:prstGeom prst="wedgeRoundRectCallout">
            <a:avLst>
              <a:gd name="adj1" fmla="val -130434"/>
              <a:gd name="adj2" fmla="val 240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이 사각형과 객체 </a:t>
            </a:r>
            <a:r>
              <a:rPr lang="en-US" altLang="ko-KR" sz="1050" dirty="0">
                <a:solidFill>
                  <a:schemeClr val="tx1"/>
                </a:solidFill>
              </a:rPr>
              <a:t>p</a:t>
            </a:r>
            <a:r>
              <a:rPr lang="ko-KR" altLang="en-US" sz="1050" dirty="0">
                <a:solidFill>
                  <a:schemeClr val="tx1"/>
                </a:solidFill>
              </a:rPr>
              <a:t>의 면적 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12709" y="6025168"/>
            <a:ext cx="1209305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/>
              <a:t>a is equal to b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92280" y="5359032"/>
            <a:ext cx="1779218" cy="504056"/>
          </a:xfrm>
          <a:prstGeom prst="wedgeRoundRectCallout">
            <a:avLst>
              <a:gd name="adj1" fmla="val -66444"/>
              <a:gd name="adj2" fmla="val 80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</a:rPr>
              <a:t>a</a:t>
            </a:r>
            <a:r>
              <a:rPr lang="ko-KR" altLang="en-US" sz="1050" dirty="0">
                <a:solidFill>
                  <a:schemeClr val="tx1"/>
                </a:solidFill>
              </a:rPr>
              <a:t>와 </a:t>
            </a:r>
            <a:r>
              <a:rPr lang="en-US" altLang="ko-KR" sz="1050" dirty="0">
                <a:solidFill>
                  <a:schemeClr val="tx1"/>
                </a:solidFill>
              </a:rPr>
              <a:t>b</a:t>
            </a:r>
            <a:r>
              <a:rPr lang="ko-KR" altLang="en-US" sz="1050" dirty="0">
                <a:solidFill>
                  <a:schemeClr val="tx1"/>
                </a:solidFill>
              </a:rPr>
              <a:t>는 면적이 같으므로 </a:t>
            </a:r>
            <a:r>
              <a:rPr lang="en-US" altLang="ko-KR" sz="1050" dirty="0">
                <a:solidFill>
                  <a:schemeClr val="tx1"/>
                </a:solidFill>
              </a:rPr>
              <a:t>equals()</a:t>
            </a:r>
            <a:r>
              <a:rPr lang="ko-KR" altLang="en-US" sz="1050" dirty="0">
                <a:solidFill>
                  <a:schemeClr val="tx1"/>
                </a:solidFill>
              </a:rPr>
              <a:t>는 같다고 판단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2630" y="4342565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equals() Comment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자바의 기본 타입을 클래스화한</a:t>
            </a:r>
            <a:r>
              <a:rPr lang="en-US" altLang="ko-KR" sz="1800" dirty="0" smtClean="0"/>
              <a:t> 8</a:t>
            </a:r>
            <a:r>
              <a:rPr lang="ko-KR" altLang="en-US" sz="1800" dirty="0" smtClean="0"/>
              <a:t>개 클래스를 통칭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객체만 사용할 수 있는 컬렉션 등에 기본 타입의 값을 사용하기 위해 </a:t>
            </a:r>
            <a:r>
              <a:rPr lang="en-US" altLang="ko-KR" sz="1800" dirty="0" smtClean="0"/>
              <a:t>-&gt; Wrapper </a:t>
            </a:r>
            <a:r>
              <a:rPr lang="ko-KR" altLang="en-US" sz="1800" dirty="0" smtClean="0"/>
              <a:t>객체로 만들어 사용</a:t>
            </a: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556390" cy="80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2040" y="40466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실습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5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 사용하는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Wrapper</a:t>
            </a:r>
            <a:r>
              <a:rPr lang="ko-KR" altLang="en-US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이와 유사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30" y="2204864"/>
            <a:ext cx="7071892" cy="405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5" y="1484784"/>
            <a:ext cx="48045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개발자가 서로 다른 디렉터리로 코드 관리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4293096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8" name="직선 화살표 연결선 7"/>
          <p:cNvCxnSpPr>
            <a:stCxn id="40" idx="1"/>
          </p:cNvCxnSpPr>
          <p:nvPr/>
        </p:nvCxnSpPr>
        <p:spPr>
          <a:xfrm flipH="1" flipV="1">
            <a:off x="5004048" y="3356992"/>
            <a:ext cx="576064" cy="1197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004048" y="4707106"/>
            <a:ext cx="576064" cy="1242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smtClean="0"/>
              <a:t>double d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4342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6269" y="1710883"/>
            <a:ext cx="5827939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WrapperEx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Character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Character.toLowerCase</a:t>
            </a:r>
            <a:r>
              <a:rPr lang="en-US" altLang="ko-KR" sz="1100" b="1" dirty="0"/>
              <a:t>('A')</a:t>
            </a:r>
            <a:r>
              <a:rPr lang="en-US" altLang="ko-KR" sz="1100" dirty="0"/>
              <a:t>); // 'A'</a:t>
            </a:r>
            <a:r>
              <a:rPr lang="ko-KR" altLang="en-US" sz="1100" dirty="0"/>
              <a:t>를 소문자로 변환</a:t>
            </a:r>
          </a:p>
          <a:p>
            <a:pPr defTabSz="180000"/>
            <a:r>
              <a:rPr lang="sv-SE" altLang="ko-KR" sz="1100" dirty="0" smtClean="0"/>
              <a:t>		char </a:t>
            </a:r>
            <a:r>
              <a:rPr lang="sv-SE" altLang="ko-KR" sz="1100" dirty="0"/>
              <a:t>c1='4', c2='F';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Character.isDigit</a:t>
            </a:r>
            <a:r>
              <a:rPr lang="en-US" altLang="ko-KR" sz="1100" b="1" dirty="0" smtClean="0"/>
              <a:t>(c1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c1</a:t>
            </a:r>
            <a:r>
              <a:rPr lang="ko-KR" altLang="en-US" sz="1100" dirty="0"/>
              <a:t>이 숫자이면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(c1 </a:t>
            </a:r>
            <a:r>
              <a:rPr lang="en-US" altLang="ko-KR" sz="1100" dirty="0"/>
              <a:t>+ "</a:t>
            </a:r>
            <a:r>
              <a:rPr lang="ko-KR" altLang="en-US" sz="1100" dirty="0"/>
              <a:t>는 숫자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Character.isAlphabetic</a:t>
            </a:r>
            <a:r>
              <a:rPr lang="en-US" altLang="ko-KR" sz="1100" b="1" dirty="0" smtClean="0"/>
              <a:t>(c2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c2</a:t>
            </a:r>
            <a:r>
              <a:rPr lang="ko-KR" altLang="en-US" sz="1100" dirty="0"/>
              <a:t>가 영문자이면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(c2 </a:t>
            </a:r>
            <a:r>
              <a:rPr lang="en-US" altLang="ko-KR" sz="1100" dirty="0"/>
              <a:t>+ "</a:t>
            </a:r>
            <a:r>
              <a:rPr lang="ko-KR" altLang="en-US" sz="1100" dirty="0"/>
              <a:t>는 영문자</a:t>
            </a:r>
            <a:r>
              <a:rPr lang="en-US" altLang="ko-KR" sz="1100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Integer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Integer.parseInt</a:t>
            </a:r>
            <a:r>
              <a:rPr lang="en-US" altLang="ko-KR" sz="1100" b="1" dirty="0"/>
              <a:t>("28")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 </a:t>
            </a:r>
            <a:r>
              <a:rPr lang="en-US" altLang="ko-KR" sz="1100" dirty="0"/>
              <a:t>"28"</a:t>
            </a:r>
            <a:r>
              <a:rPr lang="ko-KR" altLang="en-US" sz="1100" dirty="0"/>
              <a:t>을 </a:t>
            </a:r>
            <a:r>
              <a:rPr lang="en-US" altLang="ko-KR" sz="1100" dirty="0"/>
              <a:t>10</a:t>
            </a:r>
            <a:r>
              <a:rPr lang="ko-KR" altLang="en-US" sz="1100" dirty="0"/>
              <a:t>진수로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 </a:t>
            </a:r>
            <a:r>
              <a:rPr lang="en-US" altLang="ko-KR" sz="1100" dirty="0"/>
              <a:t>28</a:t>
            </a:r>
            <a:r>
              <a:rPr lang="ko-KR" altLang="en-US" sz="1100" dirty="0"/>
              <a:t>을 </a:t>
            </a:r>
            <a:r>
              <a:rPr lang="en-US" altLang="ko-KR" sz="1100" dirty="0"/>
              <a:t>2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Integer.toBinaryString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을 </a:t>
            </a:r>
            <a:r>
              <a:rPr lang="en-US" altLang="ko-KR" sz="1100" dirty="0"/>
              <a:t>16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Integer.bitCount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2</a:t>
            </a:r>
            <a:r>
              <a:rPr lang="ko-KR" altLang="en-US" sz="1100" dirty="0"/>
              <a:t>진수의 </a:t>
            </a:r>
            <a:r>
              <a:rPr lang="en-US" altLang="ko-KR" sz="1100" dirty="0"/>
              <a:t>1</a:t>
            </a:r>
            <a:r>
              <a:rPr lang="ko-KR" altLang="en-US" sz="1100" dirty="0"/>
              <a:t>의 개수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Integer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 = </a:t>
            </a:r>
            <a:r>
              <a:rPr lang="en-US" altLang="ko-KR" sz="1100" b="1" dirty="0" err="1" smtClean="0"/>
              <a:t>Integer.valueOf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i.doubleValue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정수를 </a:t>
            </a:r>
            <a:r>
              <a:rPr lang="en-US" altLang="ko-KR" sz="1100" dirty="0"/>
              <a:t>double </a:t>
            </a:r>
            <a:r>
              <a:rPr lang="ko-KR" altLang="en-US" sz="1100" dirty="0"/>
              <a:t>값으로 변환</a:t>
            </a:r>
            <a:r>
              <a:rPr lang="en-US" altLang="ko-KR" sz="1100" dirty="0"/>
              <a:t>. 28.0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Double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Double </a:t>
            </a:r>
            <a:r>
              <a:rPr lang="en-US" altLang="ko-KR" sz="1100" b="1" dirty="0"/>
              <a:t>d = </a:t>
            </a:r>
            <a:r>
              <a:rPr lang="en-US" altLang="ko-KR" sz="1100" b="1" dirty="0" err="1" smtClean="0"/>
              <a:t>Double.valueOf</a:t>
            </a:r>
            <a:r>
              <a:rPr lang="en-US" altLang="ko-KR" sz="1100" b="1" dirty="0" smtClean="0"/>
              <a:t>(3.14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d.toString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Double</a:t>
            </a:r>
            <a:r>
              <a:rPr lang="ko-KR" altLang="en-US" sz="1100" dirty="0"/>
              <a:t>을 문자열 </a:t>
            </a:r>
            <a:r>
              <a:rPr lang="en-US" altLang="ko-KR" sz="1100" dirty="0"/>
              <a:t>"3.14"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Double.parseDouble</a:t>
            </a:r>
            <a:r>
              <a:rPr lang="en-US" altLang="ko-KR" sz="1100" b="1" dirty="0"/>
              <a:t>("3.14")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실수 </a:t>
            </a:r>
            <a:r>
              <a:rPr lang="en-US" altLang="ko-KR" sz="1100" dirty="0"/>
              <a:t>3.14</a:t>
            </a:r>
            <a:r>
              <a:rPr lang="ko-KR" altLang="en-US" sz="1100" dirty="0"/>
              <a:t>로 변환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Boolean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boolean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b = (4&gt;3); </a:t>
            </a:r>
            <a:r>
              <a:rPr lang="en-US" altLang="ko-KR" sz="1100" dirty="0"/>
              <a:t>// b</a:t>
            </a:r>
            <a:r>
              <a:rPr lang="ko-KR" altLang="en-US" sz="1100" dirty="0"/>
              <a:t>는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Boolean.toString</a:t>
            </a:r>
            <a:r>
              <a:rPr lang="en-US" altLang="ko-KR" sz="1100" b="1" dirty="0" smtClean="0"/>
              <a:t>(b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true</a:t>
            </a:r>
            <a:r>
              <a:rPr lang="ko-KR" altLang="en-US" sz="1100" dirty="0"/>
              <a:t>를 문자열 </a:t>
            </a:r>
            <a:r>
              <a:rPr lang="en-US" altLang="ko-KR" sz="1100" dirty="0"/>
              <a:t>"true"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Boolean.parseBoolean</a:t>
            </a:r>
            <a:r>
              <a:rPr lang="en-US" altLang="ko-KR" sz="1100" b="1" dirty="0"/>
              <a:t>("false")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</a:t>
            </a:r>
            <a:r>
              <a:rPr lang="en-US" altLang="ko-KR" sz="1100" dirty="0"/>
              <a:t>false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10" y="1268760"/>
            <a:ext cx="781752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다음은 </a:t>
            </a:r>
            <a:r>
              <a:rPr lang="en-US" altLang="ko-KR" sz="1400" dirty="0"/>
              <a:t>Wrapper </a:t>
            </a:r>
            <a:r>
              <a:rPr lang="ko-KR" altLang="en-US" sz="1400" dirty="0"/>
              <a:t>클래스를 활용하는 예이다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프로그램의 결과는 무엇인가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660232" y="4219262"/>
            <a:ext cx="898003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ko-KR" altLang="en-US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false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err="1" smtClean="0"/>
              <a:t>박싱</a:t>
            </a:r>
            <a:r>
              <a:rPr lang="en-US" altLang="ko-KR" sz="1800" dirty="0" smtClean="0"/>
              <a:t>(boxing)</a:t>
            </a:r>
          </a:p>
          <a:p>
            <a:pPr lvl="2"/>
            <a:r>
              <a:rPr lang="ko-KR" altLang="en-US" sz="1600" dirty="0" smtClean="0"/>
              <a:t>기본 타입의 값을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변환하는 것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언박싱</a:t>
            </a:r>
            <a:r>
              <a:rPr lang="en-US" altLang="ko-KR" sz="1800" dirty="0" smtClean="0"/>
              <a:t>(unboxing)</a:t>
            </a:r>
          </a:p>
          <a:p>
            <a:pPr lvl="2"/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객체에 들어 있는 기본 타입의 값을 빼내는 것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박싱의</a:t>
            </a:r>
            <a:r>
              <a:rPr lang="ko-KR" altLang="en-US" sz="1600" dirty="0" smtClean="0"/>
              <a:t> 반대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자동 </a:t>
            </a:r>
            <a:r>
              <a:rPr lang="ko-KR" altLang="en-US" sz="1800" dirty="0" err="1" smtClean="0"/>
              <a:t>박싱과</a:t>
            </a:r>
            <a:r>
              <a:rPr lang="ko-KR" altLang="en-US" sz="1800" dirty="0" smtClean="0"/>
              <a:t> 자동 </a:t>
            </a:r>
            <a:r>
              <a:rPr lang="ko-KR" altLang="en-US" sz="1800" dirty="0" err="1" smtClean="0"/>
              <a:t>언박싱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JDK 1.5</a:t>
            </a:r>
            <a:r>
              <a:rPr lang="ko-KR" altLang="en-US" sz="1600" dirty="0" smtClean="0"/>
              <a:t>부터 </a:t>
            </a:r>
            <a:r>
              <a:rPr lang="ko-KR" altLang="en-US" sz="1600" dirty="0" err="1" smtClean="0"/>
              <a:t>박싱과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언박싱은</a:t>
            </a:r>
            <a:r>
              <a:rPr lang="ko-KR" altLang="en-US" sz="1600" dirty="0" smtClean="0"/>
              <a:t> 자동으로 이루어지도록 </a:t>
            </a:r>
            <a:r>
              <a:rPr lang="ko-KR" altLang="en-US" sz="1600" dirty="0" err="1" smtClean="0"/>
              <a:t>컴파일됨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20395" y="5661248"/>
            <a:ext cx="691276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ten = 10;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박싱</a:t>
            </a:r>
            <a:r>
              <a:rPr lang="en-US" altLang="ko-KR" sz="1400" dirty="0"/>
              <a:t>. Integer ten = </a:t>
            </a:r>
            <a:r>
              <a:rPr lang="en-US" altLang="ko-KR" sz="1400" dirty="0" err="1"/>
              <a:t>Integer.valueOf</a:t>
            </a:r>
            <a:r>
              <a:rPr lang="en-US" altLang="ko-KR" sz="1400" dirty="0"/>
              <a:t>(10);</a:t>
            </a:r>
            <a:r>
              <a:rPr lang="ko-KR" altLang="en-US" sz="1400" dirty="0"/>
              <a:t>로 자동 처리</a:t>
            </a:r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ten;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언박싱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ten.intValue</a:t>
            </a:r>
            <a:r>
              <a:rPr lang="en-US" altLang="ko-KR" sz="1400" dirty="0"/>
              <a:t>();</a:t>
            </a:r>
            <a:r>
              <a:rPr lang="ko-KR" altLang="en-US" sz="1400" dirty="0"/>
              <a:t>로 자동 처리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15" y="3068960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생성과 특징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문자열을 나타냄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처리됨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생성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27695" y="3140968"/>
            <a:ext cx="642942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8224292" cy="24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리터럴과 </a:t>
            </a:r>
            <a:r>
              <a:rPr lang="en-US" altLang="ko-KR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 내부에서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리터럴</a:t>
            </a:r>
            <a:r>
              <a:rPr lang="ko-KR" altLang="en-US" sz="1600" dirty="0" smtClean="0">
                <a:solidFill>
                  <a:srgbClr val="0070C0"/>
                </a:solidFill>
              </a:rPr>
              <a:t> 테이블</a:t>
            </a:r>
            <a:r>
              <a:rPr lang="ko-KR" altLang="en-US" sz="1600" dirty="0" smtClean="0"/>
              <a:t>에 저장되고 관리됨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응용프로그램에서 공유됨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</a:t>
            </a:r>
            <a:r>
              <a:rPr lang="ko-KR" altLang="en-US" sz="1400" dirty="0" smtClean="0"/>
              <a:t> 사례</a:t>
            </a:r>
            <a:r>
              <a:rPr lang="en-US" altLang="ko-KR" sz="1400" dirty="0" smtClean="0"/>
              <a:t>) String s = "Hello"; 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으로 생성된 </a:t>
            </a:r>
            <a:r>
              <a:rPr lang="ko-KR" altLang="en-US" sz="1800" dirty="0" err="1" smtClean="0"/>
              <a:t>스트링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객체는 </a:t>
            </a:r>
            <a:r>
              <a:rPr lang="ko-KR" altLang="en-US" sz="1600" dirty="0" err="1" smtClean="0"/>
              <a:t>힙에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스트링은</a:t>
            </a:r>
            <a:r>
              <a:rPr lang="ko-KR" altLang="en-US" sz="1600" dirty="0" smtClean="0"/>
              <a:t> 공유되지 않음</a:t>
            </a:r>
            <a:endParaRPr lang="en-US" altLang="ko-KR" sz="1600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객체는 수정 불가능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스트링이든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을 생성했든 객체의 문자열 수정 불가능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비교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 비교할 때 반드시 </a:t>
            </a:r>
            <a:r>
              <a:rPr lang="en-US" altLang="ko-KR" sz="1800" dirty="0" smtClean="0"/>
              <a:t>equals()</a:t>
            </a:r>
            <a:r>
              <a:rPr lang="ko-KR" altLang="en-US" sz="1800" dirty="0" smtClean="0"/>
              <a:t>를 사용하여야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equals()</a:t>
            </a:r>
            <a:r>
              <a:rPr lang="ko-KR" altLang="en-US" sz="1600" dirty="0" smtClean="0"/>
              <a:t>는 내용을 비교하기 때문</a:t>
            </a:r>
            <a:endParaRPr lang="en-US" altLang="ko-KR" sz="1600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49691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s = new String("Hello");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스트링은</a:t>
            </a:r>
            <a:r>
              <a:rPr lang="ko-KR" altLang="en-US" sz="1400" dirty="0"/>
              <a:t> 수정 불가능</a:t>
            </a:r>
          </a:p>
          <a:p>
            <a:r>
              <a:rPr lang="en-US" altLang="ko-KR" sz="1400" dirty="0"/>
              <a:t>String t = </a:t>
            </a:r>
            <a:r>
              <a:rPr lang="en-US" altLang="ko-KR" sz="1400" dirty="0" err="1"/>
              <a:t>s.concat</a:t>
            </a:r>
            <a:r>
              <a:rPr lang="en-US" altLang="ko-KR" sz="1400" dirty="0"/>
              <a:t>("Java");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s</a:t>
            </a:r>
            <a:r>
              <a:rPr lang="ko-KR" altLang="en-US" sz="1400" dirty="0"/>
              <a:t>에 </a:t>
            </a:r>
            <a:r>
              <a:rPr lang="en-US" altLang="ko-KR" sz="1400" dirty="0"/>
              <a:t>"Java"</a:t>
            </a:r>
            <a:r>
              <a:rPr lang="ko-KR" altLang="en-US" sz="1400" dirty="0"/>
              <a:t>를 덧붙인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리턴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6" y="3140968"/>
            <a:ext cx="5087466" cy="117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6" y="1319632"/>
            <a:ext cx="6156481" cy="54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 err="1" smtClean="0"/>
              <a:t>스트링</a:t>
            </a:r>
            <a:r>
              <a:rPr lang="ko-KR" altLang="en-US" sz="2200" dirty="0" smtClean="0"/>
              <a:t> 비교</a:t>
            </a:r>
            <a:r>
              <a:rPr lang="en-US" altLang="ko-KR" sz="2200" dirty="0" smtClean="0"/>
              <a:t>, equals()</a:t>
            </a:r>
            <a:r>
              <a:rPr lang="ko-KR" altLang="en-US" sz="2200" dirty="0" smtClean="0"/>
              <a:t>와  </a:t>
            </a:r>
            <a:r>
              <a:rPr lang="en-US" altLang="ko-KR" sz="2200" dirty="0" err="1" smtClean="0"/>
              <a:t>compareTo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ko-KR" altLang="en-US" sz="1800" dirty="0" smtClean="0"/>
              <a:t>스트링 비교에 </a:t>
            </a:r>
            <a:r>
              <a:rPr lang="en-US" altLang="ko-KR" sz="1800" dirty="0" smtClean="0"/>
              <a:t>== </a:t>
            </a:r>
            <a:r>
              <a:rPr lang="ko-KR" altLang="en-US" sz="1800" dirty="0" smtClean="0"/>
              <a:t>연산자 절대 사용 금지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equals()</a:t>
            </a:r>
          </a:p>
          <a:p>
            <a:pPr lvl="2"/>
            <a:r>
              <a:rPr lang="ko-KR" altLang="en-US" sz="1600" dirty="0" smtClean="0"/>
              <a:t>스트링이 같으면 </a:t>
            </a:r>
            <a:r>
              <a:rPr lang="en-US" altLang="ko-KR" sz="1600" dirty="0" smtClean="0"/>
              <a:t>true, </a:t>
            </a:r>
            <a:r>
              <a:rPr lang="ko-KR" altLang="en-US" sz="1600" dirty="0" smtClean="0"/>
              <a:t>아니면 </a:t>
            </a:r>
            <a:r>
              <a:rPr lang="en-US" altLang="ko-KR" sz="1600" dirty="0" smtClean="0"/>
              <a:t>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compareTo</a:t>
            </a:r>
            <a:r>
              <a:rPr lang="en-US" altLang="ko-KR" sz="1800" dirty="0" smtClean="0"/>
              <a:t>(String </a:t>
            </a:r>
            <a:r>
              <a:rPr lang="en-US" altLang="ko-KR" sz="1800" dirty="0" err="1" smtClean="0"/>
              <a:t>anotherString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문자열이 같으면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먼저 나오면 음수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나중에 나오면 양수 리턴</a:t>
            </a:r>
            <a:endParaRPr lang="en-US" altLang="ko-KR" sz="1600" dirty="0" smtClean="0"/>
          </a:p>
          <a:p>
            <a:endParaRPr lang="en-US" altLang="ko-KR" sz="22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4797152"/>
            <a:ext cx="508805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res = </a:t>
            </a:r>
            <a:r>
              <a:rPr lang="en-US" altLang="ko-KR" sz="1400" dirty="0" err="1"/>
              <a:t>java.compareTo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if(res ==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  <a:endParaRPr lang="en-US" altLang="ko-KR" sz="14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808" y="6309320"/>
            <a:ext cx="508789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95562" y="5157192"/>
            <a:ext cx="2592288" cy="432048"/>
          </a:xfrm>
          <a:prstGeom prst="wedgeRoundRectCallout">
            <a:avLst>
              <a:gd name="adj1" fmla="val -96310"/>
              <a:gd name="adj2" fmla="val 65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</a:rPr>
              <a:t>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</a:t>
            </a:r>
            <a:r>
              <a:rPr lang="en-US" altLang="ko-KR" sz="1100" dirty="0" smtClean="0">
                <a:solidFill>
                  <a:schemeClr val="tx1"/>
                </a:solidFill>
              </a:rPr>
              <a:t>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830" y="28410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</a:t>
            </a:r>
            <a:r>
              <a:rPr lang="en-US" altLang="ko-KR" sz="1400" dirty="0" smtClean="0"/>
              <a:t>";</a:t>
            </a:r>
          </a:p>
          <a:p>
            <a:r>
              <a:rPr lang="en-US" altLang="ko-KR" sz="1400" dirty="0" smtClean="0"/>
              <a:t>if(</a:t>
            </a:r>
            <a:r>
              <a:rPr lang="en-US" altLang="ko-KR" sz="1400" dirty="0" err="1" smtClean="0"/>
              <a:t>java.equals</a:t>
            </a:r>
            <a:r>
              <a:rPr lang="en-US" altLang="ko-KR" sz="1400" dirty="0" smtClean="0"/>
              <a:t>(“Java”)) // true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공백 제거</a:t>
            </a:r>
            <a:r>
              <a:rPr lang="en-US" altLang="ko-KR" sz="1800" dirty="0" smtClean="0"/>
              <a:t>, String trim()</a:t>
            </a:r>
          </a:p>
          <a:p>
            <a:pPr lvl="2"/>
            <a:r>
              <a:rPr lang="ko-KR" altLang="en-US" sz="1600" dirty="0" smtClean="0"/>
              <a:t>키보드나 파일로부터 </a:t>
            </a:r>
            <a:r>
              <a:rPr lang="ko-KR" altLang="en-US" sz="1600" dirty="0" err="1" smtClean="0"/>
              <a:t>스트링을</a:t>
            </a:r>
            <a:r>
              <a:rPr lang="ko-KR" altLang="en-US" sz="1600" dirty="0" smtClean="0"/>
              <a:t> 입력 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 공백이 끼는 경우가 많다</a:t>
            </a:r>
            <a:r>
              <a:rPr lang="en-US" altLang="ko-KR" sz="1600" dirty="0" smtClean="0"/>
              <a:t>. -&gt; trim()</a:t>
            </a:r>
            <a:r>
              <a:rPr lang="ko-KR" altLang="en-US" sz="1600" dirty="0" smtClean="0"/>
              <a:t>을 이용하면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뒤에 있는 공백 제거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9672" y="27809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a = " xyz\t";</a:t>
            </a:r>
          </a:p>
          <a:p>
            <a:r>
              <a:rPr lang="en-US" altLang="ko-KR" sz="1400" dirty="0"/>
              <a:t>String b = </a:t>
            </a:r>
            <a:r>
              <a:rPr lang="en-US" altLang="ko-KR" sz="1400" dirty="0" err="1"/>
              <a:t>a.trim</a:t>
            </a:r>
            <a:r>
              <a:rPr lang="en-US" altLang="ko-KR" sz="1400" dirty="0" smtClean="0"/>
              <a:t>();	 </a:t>
            </a:r>
            <a:r>
              <a:rPr lang="en-US" altLang="ko-KR" sz="1400" dirty="0"/>
              <a:t>// b = "xyz</a:t>
            </a:r>
            <a:r>
              <a:rPr lang="en-US" altLang="ko-KR" sz="1400" dirty="0" smtClean="0"/>
              <a:t>". </a:t>
            </a:r>
            <a:r>
              <a:rPr lang="ko-KR" altLang="en-US" sz="1400" dirty="0" smtClean="0"/>
              <a:t>빈 칸과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</a:p>
        </p:txBody>
      </p:sp>
    </p:spTree>
    <p:extLst>
      <p:ext uri="{BB962C8B-B14F-4D97-AF65-F5344CB8AC3E}">
        <p14:creationId xmlns:p14="http://schemas.microsoft.com/office/powerpoint/2010/main" val="29635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en-US" altLang="ko-KR" dirty="0"/>
              <a:t>String</a:t>
            </a:r>
            <a:r>
              <a:rPr lang="ko-KR" altLang="en-US" dirty="0"/>
              <a:t>을 활용하여 문자열 다루기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597666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StringEx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 = new String(" C#");</a:t>
            </a:r>
          </a:p>
          <a:p>
            <a:pPr defTabSz="180000"/>
            <a:r>
              <a:rPr lang="en-US" altLang="ko-KR" sz="1200" b="1" dirty="0" smtClean="0"/>
              <a:t>		String </a:t>
            </a:r>
            <a:r>
              <a:rPr lang="en-US" altLang="ko-KR" sz="1200" b="1" dirty="0"/>
              <a:t>b = new String(",C++ </a:t>
            </a:r>
            <a:r>
              <a:rPr lang="en-US" altLang="ko-KR" sz="1200" b="1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 </a:t>
            </a:r>
            <a:r>
              <a:rPr lang="en-US" altLang="ko-KR" sz="1200" dirty="0"/>
              <a:t>+ "</a:t>
            </a:r>
            <a:r>
              <a:rPr lang="ko-KR" altLang="en-US" sz="1200" dirty="0"/>
              <a:t>의 길이는 </a:t>
            </a:r>
            <a:r>
              <a:rPr lang="en-US" altLang="ko-KR" sz="1200" dirty="0"/>
              <a:t>" + </a:t>
            </a:r>
            <a:r>
              <a:rPr lang="en-US" altLang="ko-KR" sz="1200" b="1" dirty="0" err="1"/>
              <a:t>a.length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길이</a:t>
            </a:r>
            <a:r>
              <a:rPr lang="en-US" altLang="ko-KR" sz="1200" dirty="0"/>
              <a:t>(</a:t>
            </a:r>
            <a:r>
              <a:rPr lang="ko-KR" altLang="en-US" sz="1200" dirty="0"/>
              <a:t>문자 개수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a.contains</a:t>
            </a:r>
            <a:r>
              <a:rPr lang="en-US" altLang="ko-KR" sz="1200" b="1" dirty="0"/>
              <a:t>("#")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포함 </a:t>
            </a:r>
            <a:r>
              <a:rPr lang="ko-KR" altLang="en-US" sz="1200" dirty="0" smtClean="0"/>
              <a:t>관계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a.concat</a:t>
            </a:r>
            <a:r>
              <a:rPr lang="en-US" altLang="ko-KR" sz="1200" b="1" dirty="0"/>
              <a:t>(b);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연결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a.trim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앞 뒤의 공백 제거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a.replace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C#","Java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대치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s[] = </a:t>
            </a:r>
            <a:r>
              <a:rPr lang="en-US" altLang="ko-KR" sz="1200" b="1" dirty="0" err="1"/>
              <a:t>a.split</a:t>
            </a:r>
            <a:r>
              <a:rPr lang="en-US" altLang="ko-KR" sz="1200" b="1" dirty="0"/>
              <a:t>(",");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분리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i=0; i&lt;s.length; i++)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분리된 문자열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": " + s[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]);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a.substring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5</a:t>
            </a:r>
            <a:r>
              <a:rPr lang="ko-KR" altLang="en-US" sz="1200" dirty="0"/>
              <a:t>부터 끝까지 서브 </a:t>
            </a:r>
            <a:r>
              <a:rPr lang="ko-KR" altLang="en-US" sz="1200" dirty="0" err="1"/>
              <a:t>스트링</a:t>
            </a:r>
            <a:r>
              <a:rPr lang="ko-KR" altLang="en-US" sz="1200" dirty="0"/>
              <a:t>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char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a.charAt</a:t>
            </a:r>
            <a:r>
              <a:rPr lang="en-US" altLang="ko-KR" sz="1200" b="1" dirty="0"/>
              <a:t>(2);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2</a:t>
            </a:r>
            <a:r>
              <a:rPr lang="ko-KR" altLang="en-US" sz="1200" dirty="0"/>
              <a:t>의 문자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4849421"/>
            <a:ext cx="1660006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55976" y="1988840"/>
            <a:ext cx="504056" cy="216024"/>
          </a:xfrm>
          <a:prstGeom prst="wedgeRoundRectCallout">
            <a:avLst>
              <a:gd name="adj1" fmla="val -96310"/>
              <a:gd name="adj2" fmla="val 1093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80112" y="2492896"/>
            <a:ext cx="504056" cy="216024"/>
          </a:xfrm>
          <a:prstGeom prst="wedgeRoundRectCallout">
            <a:avLst>
              <a:gd name="adj1" fmla="val -156192"/>
              <a:gd name="adj2" fmla="val -98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true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286132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 C#, C++ 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463988" y="342900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"C#,C++"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8004" y="3972257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</a:t>
            </a:r>
            <a:r>
              <a:rPr lang="en-US" altLang="ko-KR" sz="1100" dirty="0" err="1">
                <a:solidFill>
                  <a:schemeClr val="tx1"/>
                </a:solidFill>
              </a:rPr>
              <a:t>Java,C</a:t>
            </a:r>
            <a:r>
              <a:rPr lang="en-US" altLang="ko-KR" sz="1100" dirty="0">
                <a:solidFill>
                  <a:schemeClr val="tx1"/>
                </a:solidFill>
              </a:rPr>
              <a:t>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47964" y="4439323"/>
            <a:ext cx="1224136" cy="412309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s[0] = "Java"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s[1] = "C++"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688124" y="5173230"/>
            <a:ext cx="977531" cy="281360"/>
          </a:xfrm>
          <a:prstGeom prst="wedgeRoundRectCallout">
            <a:avLst>
              <a:gd name="adj1" fmla="val -90916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a = "</a:t>
            </a:r>
            <a:r>
              <a:rPr lang="en-US" altLang="ko-KR" sz="1100" dirty="0">
                <a:solidFill>
                  <a:schemeClr val="tx1"/>
                </a:solidFill>
              </a:rPr>
              <a:t>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03693" y="5740642"/>
            <a:ext cx="372363" cy="281360"/>
          </a:xfrm>
          <a:prstGeom prst="wedgeRoundRectCallout">
            <a:avLst>
              <a:gd name="adj1" fmla="val -169593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패키지와 모듈이란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클래스와 인터페이스를 컴파일한 클래스 파일들을 묶어 놓은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한 개 이상의 패키지로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파일로 압축할 수 있음</a:t>
            </a:r>
            <a:endParaRPr lang="en-US" altLang="ko-KR" dirty="0" smtClean="0"/>
          </a:p>
          <a:p>
            <a:r>
              <a:rPr lang="ko-KR" altLang="en-US" dirty="0" smtClean="0"/>
              <a:t>모듈</a:t>
            </a:r>
            <a:r>
              <a:rPr lang="en-US" altLang="ko-KR" dirty="0" smtClean="0"/>
              <a:t>(module)</a:t>
            </a: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모듈을 하나의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부터 모듈화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플랫폼의 모듈화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9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 실행 환경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패키지 기반에서 모듈들로 완전히 재구성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응용프로그램의 모듈화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</a:t>
            </a:r>
            <a:r>
              <a:rPr lang="ko-KR" altLang="en-US" dirty="0"/>
              <a:t>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프로그래밍은 어렵고 복잡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 방식으로 프로그램 작성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가변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다루는 클래스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생성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/>
              <a:t>String </a:t>
            </a:r>
            <a:r>
              <a:rPr lang="ko-KR" altLang="en-US" sz="1800" dirty="0"/>
              <a:t>클래스와 달리 </a:t>
            </a:r>
            <a:r>
              <a:rPr lang="ko-KR" altLang="en-US" sz="1800" dirty="0" smtClean="0"/>
              <a:t>문자</a:t>
            </a:r>
            <a:r>
              <a:rPr lang="ko-KR" altLang="en-US" sz="1800" dirty="0"/>
              <a:t>열</a:t>
            </a:r>
            <a:r>
              <a:rPr lang="ko-KR" altLang="en-US" sz="1800" dirty="0" smtClean="0"/>
              <a:t> 변경 </a:t>
            </a:r>
            <a:r>
              <a:rPr lang="ko-KR" altLang="en-US" sz="1800" dirty="0"/>
              <a:t>가능</a:t>
            </a:r>
            <a:endParaRPr lang="en-US" altLang="ko-KR" sz="1800" dirty="0"/>
          </a:p>
          <a:p>
            <a:pPr lvl="2"/>
            <a:r>
              <a:rPr lang="ko-KR" altLang="en-US" sz="1600" dirty="0"/>
              <a:t>가변 크기의 버퍼를 가지고 있어 </a:t>
            </a:r>
            <a:r>
              <a:rPr lang="ko-KR" altLang="en-US" sz="1600" dirty="0" smtClean="0"/>
              <a:t>문자열 수정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문자열의 수정이 </a:t>
            </a:r>
            <a:r>
              <a:rPr lang="ko-KR" altLang="en-US" sz="1600" dirty="0"/>
              <a:t>많은 </a:t>
            </a:r>
            <a:r>
              <a:rPr lang="ko-KR" altLang="en-US" sz="1600" dirty="0" smtClean="0"/>
              <a:t>작업에 적합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조작 사례</a:t>
            </a:r>
            <a:endParaRPr lang="en-US" altLang="ko-KR" sz="1800" dirty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04864"/>
            <a:ext cx="57606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sb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("java");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4581128"/>
            <a:ext cx="57606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StringBuffer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("This</a:t>
            </a:r>
            <a:r>
              <a:rPr lang="en-US" altLang="ko-KR" sz="1400" dirty="0" smtClean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 is pencil.");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pencil."</a:t>
            </a:r>
          </a:p>
          <a:p>
            <a:r>
              <a:rPr lang="en-US" altLang="ko-KR" sz="1400" dirty="0" err="1"/>
              <a:t>sb.insert</a:t>
            </a:r>
            <a:r>
              <a:rPr lang="en-US" altLang="ko-KR" sz="1400" dirty="0"/>
              <a:t>(7, " my");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my pencil."</a:t>
            </a:r>
          </a:p>
          <a:p>
            <a:r>
              <a:rPr lang="en-US" altLang="ko-KR" sz="1400" dirty="0" err="1"/>
              <a:t>sb.replace</a:t>
            </a:r>
            <a:r>
              <a:rPr lang="en-US" altLang="ko-KR" sz="1400" dirty="0"/>
              <a:t>(8, 10, "your");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your pencil."</a:t>
            </a:r>
          </a:p>
          <a:p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"This is your pencil."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StringTokenizer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구분 문자를 기준으로 문자열을 분리하는 클래스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구분 문자</a:t>
            </a:r>
            <a:r>
              <a:rPr lang="en-US" altLang="ko-KR" sz="1600" dirty="0" smtClean="0"/>
              <a:t>(delimiter) : </a:t>
            </a:r>
            <a:r>
              <a:rPr lang="ko-KR" altLang="en-US" sz="1600" dirty="0"/>
              <a:t>문자열을 구분할 때 사용되는 </a:t>
            </a:r>
            <a:r>
              <a:rPr lang="ko-KR" altLang="en-US" sz="1600" dirty="0" smtClean="0"/>
              <a:t>문자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토큰</a:t>
            </a:r>
            <a:r>
              <a:rPr lang="en-US" altLang="ko-KR" sz="1600" dirty="0" smtClean="0"/>
              <a:t>(token) : </a:t>
            </a:r>
            <a:r>
              <a:rPr lang="ko-KR" altLang="en-US" sz="1600" dirty="0" smtClean="0"/>
              <a:t>구분 문자로 분리된 문자열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90" y="2438799"/>
            <a:ext cx="4770271" cy="269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76227" y="5499270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776227" y="6021557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160603" y="5527813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160603" y="5948742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name=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kitae</a:t>
            </a:r>
            <a:r>
              <a:rPr lang="en-US" altLang="ko-KR" sz="1100" dirty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136663" y="2193608"/>
            <a:ext cx="1286510" cy="288032"/>
          </a:xfrm>
          <a:prstGeom prst="wedgeRoundRectCallout">
            <a:avLst>
              <a:gd name="adj1" fmla="val -60072"/>
              <a:gd name="adj2" fmla="val 1857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2280" y="6165035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&lt;</a:t>
            </a:r>
            <a:r>
              <a:rPr lang="ko-KR" altLang="en-US" sz="1400" dirty="0" smtClean="0">
                <a:solidFill>
                  <a:srgbClr val="FF0000"/>
                </a:solidFill>
              </a:rPr>
              <a:t>표 </a:t>
            </a:r>
            <a:r>
              <a:rPr lang="en-US" altLang="ko-KR" sz="1400" dirty="0" smtClean="0">
                <a:solidFill>
                  <a:srgbClr val="FF0000"/>
                </a:solidFill>
              </a:rPr>
              <a:t>6-5&gt;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참조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StringTokenizer</a:t>
            </a:r>
            <a:r>
              <a:rPr lang="ko-KR" altLang="en-US" dirty="0" smtClean="0"/>
              <a:t>로 문자열 분리 사례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65" y="1340768"/>
            <a:ext cx="4352723" cy="37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49390" y="5382536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949390" y="5904823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333766" y="5411079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6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333766" y="5832008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825723" y="1844824"/>
            <a:ext cx="1274669" cy="504056"/>
          </a:xfrm>
          <a:prstGeom prst="wedgeRoundRectCallout">
            <a:avLst>
              <a:gd name="adj1" fmla="val -103346"/>
              <a:gd name="adj2" fmla="val -41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문자는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 err="1"/>
              <a:t>StringTokenizer</a:t>
            </a:r>
            <a:r>
              <a:rPr lang="ko-KR" altLang="en-US" dirty="0"/>
              <a:t>를 이용한 </a:t>
            </a:r>
            <a:r>
              <a:rPr lang="ko-KR" altLang="en-US" dirty="0" smtClean="0"/>
              <a:t>문자열분리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57606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query = "name=</a:t>
            </a:r>
            <a:r>
              <a:rPr lang="en-US" altLang="ko-KR" sz="1400" dirty="0" err="1"/>
              <a:t>kitae&amp;addr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seoul&amp;age</a:t>
            </a:r>
            <a:r>
              <a:rPr lang="en-US" altLang="ko-KR" sz="1400" dirty="0"/>
              <a:t>=21";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StringTokenizer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</a:t>
            </a:r>
            <a:r>
              <a:rPr lang="en-US" altLang="ko-KR" sz="1400" b="1" dirty="0" smtClean="0"/>
              <a:t>"&amp;");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</a:t>
            </a:r>
            <a:r>
              <a:rPr lang="en-US" altLang="ko-KR" sz="1400" b="1" dirty="0" err="1"/>
              <a:t>st.countTokens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분리된 토큰 개수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토큰 개수 </a:t>
            </a:r>
            <a:r>
              <a:rPr lang="en-US" altLang="ko-KR" sz="1400" dirty="0"/>
              <a:t>= " + 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while(</a:t>
            </a:r>
            <a:r>
              <a:rPr lang="en-US" altLang="ko-KR" sz="1400" b="1" dirty="0" err="1" smtClean="0"/>
              <a:t>st.hasMoreTokens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{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token = </a:t>
            </a:r>
            <a:r>
              <a:rPr lang="en-US" altLang="ko-KR" sz="1400" b="1" dirty="0" err="1"/>
              <a:t>st.nextToken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 		// </a:t>
            </a:r>
            <a:r>
              <a:rPr lang="ko-KR" altLang="en-US" sz="1400" dirty="0" smtClean="0"/>
              <a:t>토큰 얻기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(token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ko-KR" altLang="en-US" sz="1400" dirty="0"/>
              <a:t>토큰 출력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4675" y="1319103"/>
            <a:ext cx="81435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"name=</a:t>
            </a:r>
            <a:r>
              <a:rPr lang="en-US" altLang="ko-KR" dirty="0" err="1"/>
              <a:t>kitae&amp;addr</a:t>
            </a:r>
            <a:r>
              <a:rPr lang="en-US" altLang="ko-KR" dirty="0"/>
              <a:t>=</a:t>
            </a:r>
            <a:r>
              <a:rPr lang="en-US" altLang="ko-KR" dirty="0" err="1"/>
              <a:t>seoul&amp;age</a:t>
            </a:r>
            <a:r>
              <a:rPr lang="en-US" altLang="ko-KR" dirty="0"/>
              <a:t>=21"</a:t>
            </a:r>
            <a:r>
              <a:rPr lang="ko-KR" altLang="en-US" dirty="0"/>
              <a:t>를 </a:t>
            </a:r>
            <a:r>
              <a:rPr lang="en-US" altLang="ko-KR" dirty="0"/>
              <a:t>'&amp;'</a:t>
            </a:r>
            <a:r>
              <a:rPr lang="ko-KR" altLang="en-US" dirty="0"/>
              <a:t>문자를 기준으로 분리하는 코드를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301208"/>
            <a:ext cx="5760640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토큰 개수 </a:t>
            </a:r>
            <a:r>
              <a:rPr lang="en-US" altLang="ko-KR" sz="1400" dirty="0"/>
              <a:t>= 3</a:t>
            </a:r>
          </a:p>
          <a:p>
            <a:r>
              <a:rPr lang="en-US" altLang="ko-KR" sz="1400" dirty="0"/>
              <a:t>name=</a:t>
            </a:r>
            <a:r>
              <a:rPr lang="en-US" altLang="ko-KR" sz="1400" dirty="0" err="1"/>
              <a:t>kitae</a:t>
            </a:r>
            <a:endParaRPr lang="en-US" altLang="ko-KR" sz="1400" dirty="0"/>
          </a:p>
          <a:p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endParaRPr lang="en-US" altLang="ko-KR" sz="1400" dirty="0"/>
          </a:p>
          <a:p>
            <a:r>
              <a:rPr lang="en-US" altLang="ko-KR" sz="1400" dirty="0"/>
              <a:t>age=21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기본 산술 연산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제공하는 클래스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</a:t>
            </a:r>
            <a:r>
              <a:rPr lang="ko-KR" altLang="en-US" sz="1800" dirty="0" err="1" smtClean="0"/>
              <a:t>메소드는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으로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클래스 이름으로 호출 가능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Math.random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난수</a:t>
            </a:r>
            <a:r>
              <a:rPr lang="ko-KR" altLang="en-US" sz="1800" dirty="0" smtClean="0"/>
              <a:t> 발생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random()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보다 크거나 같고 </a:t>
            </a:r>
            <a:r>
              <a:rPr lang="en-US" altLang="ko-KR" sz="1600" dirty="0" smtClean="0"/>
              <a:t>1.0</a:t>
            </a:r>
            <a:r>
              <a:rPr lang="ko-KR" altLang="en-US" sz="1600" dirty="0" smtClean="0"/>
              <a:t>보다 작은 실수 </a:t>
            </a:r>
            <a:r>
              <a:rPr lang="ko-KR" altLang="en-US" sz="1600" dirty="0" err="1" smtClean="0"/>
              <a:t>난수</a:t>
            </a:r>
            <a:r>
              <a:rPr lang="ko-KR" altLang="en-US" sz="1600" dirty="0" smtClean="0"/>
              <a:t> 발생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1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까지의 랜덤 정수 </a:t>
            </a:r>
            <a:r>
              <a:rPr lang="en-US" altLang="ko-KR" sz="1600" dirty="0"/>
              <a:t>1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개를 발생시키는 코드 사례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java.util.Random</a:t>
            </a:r>
            <a:r>
              <a:rPr lang="en-US" altLang="ko-KR" sz="1800" dirty="0" smtClean="0">
                <a:solidFill>
                  <a:srgbClr val="0070C0"/>
                </a:solidFill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</a:rPr>
              <a:t>클래스를 이용하여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800" dirty="0" smtClean="0">
                <a:solidFill>
                  <a:srgbClr val="0070C0"/>
                </a:solidFill>
              </a:rPr>
              <a:t> 발생 가능</a:t>
            </a:r>
            <a:endParaRPr lang="en-US" altLang="ko-KR" sz="1800" dirty="0">
              <a:solidFill>
                <a:srgbClr val="0070C0"/>
              </a:solidFill>
            </a:endParaRPr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9263" y="3356992"/>
            <a:ext cx="625945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*100 + 1); // </a:t>
            </a:r>
            <a:r>
              <a:rPr lang="en-US" altLang="ko-KR" sz="1400" dirty="0" smtClean="0"/>
              <a:t>1~100</a:t>
            </a:r>
            <a:r>
              <a:rPr lang="ko-KR" altLang="en-US" sz="1400" dirty="0" smtClean="0"/>
              <a:t>까지의 랜덤 </a:t>
            </a:r>
            <a:r>
              <a:rPr lang="ko-KR" altLang="en-US" sz="1400" dirty="0"/>
              <a:t>정수 발생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599263" y="5373216"/>
            <a:ext cx="63285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Random r = new Random();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음수</a:t>
            </a:r>
            <a:r>
              <a:rPr lang="en-US" altLang="ko-KR" sz="1400" dirty="0"/>
              <a:t>, </a:t>
            </a:r>
            <a:r>
              <a:rPr lang="ko-KR" altLang="en-US" sz="1400" dirty="0"/>
              <a:t>양수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 포함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자바의 정수 </a:t>
            </a:r>
            <a:r>
              <a:rPr lang="ko-KR" altLang="en-US" sz="1400" dirty="0" smtClean="0"/>
              <a:t>범위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(100); // 0</a:t>
            </a:r>
            <a:r>
              <a:rPr lang="ko-KR" altLang="en-US" sz="1400" dirty="0"/>
              <a:t>에서 </a:t>
            </a:r>
            <a:r>
              <a:rPr lang="en-US" altLang="ko-KR" sz="1400" dirty="0"/>
              <a:t>99 </a:t>
            </a:r>
            <a:r>
              <a:rPr lang="ko-KR" altLang="en-US" sz="1400" dirty="0"/>
              <a:t>사이</a:t>
            </a:r>
            <a:r>
              <a:rPr lang="en-US" altLang="ko-KR" sz="1400" dirty="0"/>
              <a:t>(0</a:t>
            </a:r>
            <a:r>
              <a:rPr lang="ko-KR" altLang="en-US" sz="1400" dirty="0"/>
              <a:t>과 </a:t>
            </a:r>
            <a:r>
              <a:rPr lang="en-US" altLang="ko-KR" sz="1400" dirty="0"/>
              <a:t>99 </a:t>
            </a:r>
            <a:r>
              <a:rPr lang="ko-KR" altLang="en-US" sz="1400" dirty="0"/>
              <a:t>포함</a:t>
            </a:r>
            <a:r>
              <a:rPr lang="en-US" altLang="ko-KR" sz="1400" dirty="0"/>
              <a:t>)</a:t>
            </a:r>
            <a:r>
              <a:rPr lang="ko-KR" altLang="en-US" sz="1400" dirty="0"/>
              <a:t>의 정수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785926"/>
            <a:ext cx="626469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Math.abs</a:t>
            </a:r>
            <a:r>
              <a:rPr lang="en-US" altLang="ko-KR" sz="1400" b="1" dirty="0"/>
              <a:t>(-3.14)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// </a:t>
            </a:r>
            <a:r>
              <a:rPr lang="ko-KR" altLang="en-US" sz="1400" dirty="0"/>
              <a:t>절댓값 구하기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(9.0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// 9</a:t>
            </a:r>
            <a:r>
              <a:rPr lang="ko-KR" altLang="en-US" sz="1400" dirty="0" smtClean="0"/>
              <a:t>의 제곱근 </a:t>
            </a:r>
            <a:r>
              <a:rPr lang="en-US" altLang="ko-KR" sz="1400" dirty="0" smtClean="0"/>
              <a:t>= 3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	// e</a:t>
            </a:r>
            <a:r>
              <a:rPr lang="en-US" altLang="ko-KR" sz="1400" baseline="30000" dirty="0" smtClean="0"/>
              <a:t>2</a:t>
            </a:r>
            <a:endParaRPr lang="ko-KR" altLang="en-US" sz="1400" baseline="300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 smtClean="0"/>
              <a:t>반올림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i=0; i&lt;5; i++)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//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395492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Math </a:t>
            </a:r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활용 예를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069" y="4797151"/>
            <a:ext cx="626469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3.14</a:t>
            </a:r>
          </a:p>
          <a:p>
            <a:r>
              <a:rPr lang="en-US" altLang="ko-KR" sz="1400" dirty="0"/>
              <a:t>3.0</a:t>
            </a:r>
          </a:p>
          <a:p>
            <a:r>
              <a:rPr lang="en-US" altLang="ko-KR" sz="1400" dirty="0"/>
              <a:t>7.38905609893065</a:t>
            </a:r>
          </a:p>
          <a:p>
            <a:r>
              <a:rPr lang="en-US" altLang="ko-KR" sz="1400" dirty="0"/>
              <a:t>3</a:t>
            </a:r>
          </a:p>
          <a:p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14 44 21 36 17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 </a:t>
            </a:r>
            <a:r>
              <a:rPr lang="ko-KR" altLang="en-US" dirty="0" err="1" smtClean="0"/>
              <a:t>도큐멘트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</a:rPr>
              <a:t>https</a:t>
            </a:r>
            <a:r>
              <a:rPr lang="en-US" altLang="ko-KR" sz="1800" b="1" dirty="0">
                <a:solidFill>
                  <a:srgbClr val="FF0000"/>
                </a:solidFill>
              </a:rPr>
              <a:t>://docs.oracle.com/en/java/javase/index.html</a:t>
            </a:r>
          </a:p>
          <a:p>
            <a:r>
              <a:rPr lang="en-US" altLang="ko-KR" sz="1800" dirty="0" smtClean="0"/>
              <a:t>JDK11 </a:t>
            </a:r>
            <a:r>
              <a:rPr lang="ko-KR" altLang="en-US" sz="1800" dirty="0"/>
              <a:t>선택 </a:t>
            </a:r>
            <a:r>
              <a:rPr lang="en-US" altLang="ko-KR" sz="1800" dirty="0"/>
              <a:t>&gt; API Documentation </a:t>
            </a:r>
            <a:r>
              <a:rPr lang="ko-KR" altLang="en-US" sz="1800" dirty="0"/>
              <a:t>선택  </a:t>
            </a:r>
          </a:p>
          <a:p>
            <a:r>
              <a:rPr lang="en-US" altLang="ko-KR" sz="1800" dirty="0" smtClean="0"/>
              <a:t>All </a:t>
            </a:r>
            <a:r>
              <a:rPr lang="en-US" altLang="ko-KR" sz="1800" dirty="0"/>
              <a:t>Modules &gt;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클릭</a:t>
            </a:r>
            <a:endParaRPr lang="en-US" altLang="ko-KR" sz="1800" dirty="0"/>
          </a:p>
          <a:p>
            <a:r>
              <a:rPr lang="en-US" altLang="ko-KR" sz="1800" dirty="0" smtClean="0"/>
              <a:t>Packages </a:t>
            </a:r>
            <a:r>
              <a:rPr lang="ko-KR" altLang="en-US" sz="1800" dirty="0"/>
              <a:t>목록에서 </a:t>
            </a:r>
            <a:r>
              <a:rPr lang="en-US" altLang="ko-KR" sz="1800" dirty="0"/>
              <a:t>&gt; </a:t>
            </a:r>
            <a:r>
              <a:rPr lang="en-US" altLang="ko-KR" sz="1800" dirty="0" err="1"/>
              <a:t>java.lang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 클릭</a:t>
            </a:r>
          </a:p>
          <a:p>
            <a:r>
              <a:rPr lang="en-US" altLang="ko-KR" sz="1800" dirty="0" smtClean="0"/>
              <a:t>Class </a:t>
            </a:r>
            <a:r>
              <a:rPr lang="en-US" altLang="ko-KR" sz="1800" dirty="0"/>
              <a:t>Summary </a:t>
            </a:r>
            <a:r>
              <a:rPr lang="ko-KR" altLang="en-US" sz="1800" dirty="0"/>
              <a:t>목록에서 </a:t>
            </a:r>
            <a:r>
              <a:rPr lang="en-US" altLang="ko-KR" sz="1800" dirty="0"/>
              <a:t>&gt; String </a:t>
            </a:r>
            <a:r>
              <a:rPr lang="ko-KR" altLang="en-US" sz="1800" dirty="0" smtClean="0"/>
              <a:t>클릭</a:t>
            </a:r>
            <a:endParaRPr lang="en-US" altLang="ko-KR" sz="1800" dirty="0" smtClean="0"/>
          </a:p>
          <a:p>
            <a:r>
              <a:rPr lang="en-US" altLang="ko-KR" sz="1800" dirty="0" smtClean="0"/>
              <a:t>(</a:t>
            </a:r>
            <a:r>
              <a:rPr lang="ko-KR" altLang="en-US" sz="1800" dirty="0" smtClean="0">
                <a:solidFill>
                  <a:srgbClr val="006600"/>
                </a:solidFill>
              </a:rPr>
              <a:t>다른 </a:t>
            </a:r>
            <a:r>
              <a:rPr lang="ko-KR" altLang="en-US" sz="1800" dirty="0">
                <a:solidFill>
                  <a:srgbClr val="006600"/>
                </a:solidFill>
              </a:rPr>
              <a:t>방법</a:t>
            </a:r>
            <a:r>
              <a:rPr lang="en-US" altLang="ko-KR" sz="1800" dirty="0">
                <a:solidFill>
                  <a:srgbClr val="006600"/>
                </a:solidFill>
              </a:rPr>
              <a:t>: SEARCH:</a:t>
            </a:r>
            <a:r>
              <a:rPr lang="ko-KR" altLang="en-US" sz="1800" dirty="0">
                <a:solidFill>
                  <a:srgbClr val="006600"/>
                </a:solidFill>
              </a:rPr>
              <a:t>에서 </a:t>
            </a:r>
            <a:r>
              <a:rPr lang="en-US" altLang="ko-KR" sz="1800" dirty="0">
                <a:solidFill>
                  <a:srgbClr val="006600"/>
                </a:solidFill>
              </a:rPr>
              <a:t>String</a:t>
            </a:r>
            <a:r>
              <a:rPr lang="ko-KR" altLang="en-US" sz="1800" dirty="0">
                <a:solidFill>
                  <a:srgbClr val="006600"/>
                </a:solidFill>
              </a:rPr>
              <a:t>으로 검색 </a:t>
            </a:r>
            <a:r>
              <a:rPr lang="ko-KR" altLang="en-US" sz="1800" dirty="0" smtClean="0">
                <a:solidFill>
                  <a:srgbClr val="006600"/>
                </a:solidFill>
              </a:rPr>
              <a:t>가능</a:t>
            </a:r>
            <a:r>
              <a:rPr lang="en-US" altLang="ko-KR" sz="1800" dirty="0" smtClean="0"/>
              <a:t>)</a:t>
            </a:r>
            <a:endParaRPr lang="ko-KR" altLang="en-US" sz="1800" dirty="0"/>
          </a:p>
          <a:p>
            <a:r>
              <a:rPr lang="ko-KR" altLang="en-US" sz="1800" dirty="0" smtClean="0"/>
              <a:t>클래스 </a:t>
            </a:r>
            <a:r>
              <a:rPr lang="ko-KR" altLang="en-US" sz="1800" dirty="0" err="1"/>
              <a:t>선언부</a:t>
            </a:r>
            <a:r>
              <a:rPr lang="ko-KR" altLang="en-US" sz="1800" dirty="0"/>
              <a:t> 확인</a:t>
            </a:r>
            <a:r>
              <a:rPr lang="en-US" altLang="ko-KR" sz="1800" dirty="0"/>
              <a:t>: final, </a:t>
            </a:r>
            <a:r>
              <a:rPr lang="ko-KR" altLang="en-US" sz="1800" dirty="0"/>
              <a:t>부모클래스</a:t>
            </a:r>
            <a:r>
              <a:rPr lang="en-US" altLang="ko-KR" sz="1800" dirty="0"/>
              <a:t>, </a:t>
            </a:r>
            <a:r>
              <a:rPr lang="ko-KR" altLang="en-US" sz="1800" dirty="0"/>
              <a:t>인터페이스 구현 내용 봄</a:t>
            </a:r>
          </a:p>
          <a:p>
            <a:r>
              <a:rPr lang="ko-KR" altLang="en-US" sz="1800" dirty="0" smtClean="0"/>
              <a:t>상속 </a:t>
            </a:r>
            <a:r>
              <a:rPr lang="ko-KR" altLang="en-US" sz="1800" dirty="0"/>
              <a:t>관계를 봄</a:t>
            </a:r>
          </a:p>
          <a:p>
            <a:r>
              <a:rPr lang="en-US" altLang="ko-KR" sz="1800" b="1" dirty="0" smtClean="0">
                <a:solidFill>
                  <a:srgbClr val="0070C0"/>
                </a:solidFill>
              </a:rPr>
              <a:t>SUMMARY</a:t>
            </a:r>
            <a:r>
              <a:rPr lang="en-US" altLang="ko-KR" sz="1800" b="1" dirty="0">
                <a:solidFill>
                  <a:srgbClr val="0070C0"/>
                </a:solidFill>
              </a:rPr>
              <a:t>: NESTED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| </a:t>
            </a:r>
            <a:r>
              <a:rPr lang="en-US" altLang="ko-KR" sz="1800" b="1" dirty="0">
                <a:solidFill>
                  <a:srgbClr val="0070C0"/>
                </a:solidFill>
              </a:rPr>
              <a:t>FIELD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| </a:t>
            </a:r>
            <a:r>
              <a:rPr lang="en-US" altLang="ko-KR" sz="1800" b="1" dirty="0">
                <a:solidFill>
                  <a:srgbClr val="0070C0"/>
                </a:solidFill>
              </a:rPr>
              <a:t>CONSTR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| </a:t>
            </a:r>
            <a:r>
              <a:rPr lang="en-US" altLang="ko-KR" sz="1800" b="1" dirty="0">
                <a:solidFill>
                  <a:srgbClr val="0070C0"/>
                </a:solidFill>
              </a:rPr>
              <a:t>METHOD </a:t>
            </a:r>
            <a:r>
              <a:rPr lang="ko-KR" altLang="en-US" sz="1800" dirty="0"/>
              <a:t>에서 </a:t>
            </a:r>
            <a:r>
              <a:rPr lang="en-US" altLang="ko-KR" sz="1800" dirty="0" smtClean="0"/>
              <a:t>field</a:t>
            </a:r>
            <a:r>
              <a:rPr lang="en-US" altLang="ko-KR" sz="1800" dirty="0"/>
              <a:t>, constructor, method </a:t>
            </a:r>
            <a:r>
              <a:rPr lang="ko-KR" altLang="en-US" sz="1800" dirty="0"/>
              <a:t>조사함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b="1" dirty="0" err="1" smtClean="0">
                <a:solidFill>
                  <a:srgbClr val="FF0000"/>
                </a:solidFill>
              </a:rPr>
              <a:t>이클립스에서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</a:rPr>
              <a:t>API Documentation </a:t>
            </a:r>
            <a:r>
              <a:rPr lang="ko-KR" altLang="en-US" sz="1800" b="1" dirty="0">
                <a:solidFill>
                  <a:srgbClr val="FF0000"/>
                </a:solidFill>
              </a:rPr>
              <a:t>보는 법</a:t>
            </a:r>
          </a:p>
          <a:p>
            <a:r>
              <a:rPr lang="ko-KR" altLang="en-US" sz="1800" dirty="0" err="1" smtClean="0"/>
              <a:t>편집뷰에서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String</a:t>
            </a:r>
            <a:r>
              <a:rPr lang="ko-KR" altLang="en-US" sz="1800" dirty="0"/>
              <a:t>클래스를 마우스로 선택한 다음 </a:t>
            </a:r>
            <a:r>
              <a:rPr lang="en-US" altLang="ko-KR" sz="1800" dirty="0"/>
              <a:t>F1</a:t>
            </a:r>
            <a:r>
              <a:rPr lang="ko-KR" altLang="en-US" sz="1800" dirty="0"/>
              <a:t>키를 </a:t>
            </a:r>
            <a:r>
              <a:rPr lang="ko-KR" altLang="en-US" sz="1800" dirty="0" smtClean="0"/>
              <a:t>누름</a:t>
            </a:r>
            <a:r>
              <a:rPr lang="en-US" altLang="ko-KR" sz="1800" dirty="0" smtClean="0"/>
              <a:t> </a:t>
            </a:r>
            <a:br>
              <a:rPr lang="en-US" altLang="ko-KR" sz="1800" dirty="0" smtClean="0"/>
            </a:br>
            <a:r>
              <a:rPr lang="en-US" altLang="ko-KR" sz="1800" dirty="0" smtClean="0"/>
              <a:t>Help </a:t>
            </a:r>
            <a:r>
              <a:rPr lang="ko-KR" altLang="en-US" sz="1800" dirty="0" err="1"/>
              <a:t>뷰가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나타남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java.lang.String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클릭</a:t>
            </a:r>
            <a:r>
              <a:rPr lang="en-US" altLang="ko-KR" sz="1800" dirty="0" smtClean="0"/>
              <a:t>)</a:t>
            </a:r>
            <a:endParaRPr lang="ko-KR" altLang="en-US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298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8</a:t>
            </a:r>
            <a:r>
              <a:rPr lang="ko-KR" altLang="en-US" dirty="0" smtClean="0"/>
              <a:t>까지는 </a:t>
            </a:r>
            <a:r>
              <a:rPr lang="en-US" altLang="ko-KR" dirty="0" smtClean="0"/>
              <a:t>rt.jar</a:t>
            </a:r>
            <a:r>
              <a:rPr lang="ko-KR" altLang="en-US" dirty="0" smtClean="0"/>
              <a:t>의 한 파일에 모든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응용프로그램이 실행할 때 꼭 필요한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자원이 열악한 작은 소형 기기에 꼭 필요한 모듈로 구성된 작은 크기의 실행 이미지를 만들기 위함</a:t>
            </a:r>
            <a:endParaRPr lang="en-US" altLang="ko-KR" dirty="0" smtClean="0"/>
          </a:p>
          <a:p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전면적으로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현실적으로 모듈로 나누어 자바 프로그램을 작성할 필요 없음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0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파일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975" y="4179112"/>
            <a:ext cx="1057382" cy="510778"/>
          </a:xfrm>
          <a:prstGeom prst="wedgeRoundRectCallout">
            <a:avLst>
              <a:gd name="adj1" fmla="val 76694"/>
              <a:gd name="adj2" fmla="val -63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jdk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이 </a:t>
            </a:r>
            <a:endParaRPr lang="en-US" altLang="ko-KR" sz="1200" dirty="0" smtClean="0"/>
          </a:p>
          <a:p>
            <a:r>
              <a:rPr lang="ko-KR" altLang="en-US" sz="1200" dirty="0" smtClean="0"/>
              <a:t>설치된 폴더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44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" y="1772816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java.base.jmod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풀어 놓은 사례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39894" y="4645316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044773" y="4811941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189074" y="3881822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756573" y="406697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6573" y="5359696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1932037" y="5264121"/>
            <a:ext cx="760406" cy="122413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856103" y="6488258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68141" y="2887857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038911" y="5696170"/>
            <a:ext cx="371883" cy="864095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2365" y="6488257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3971561" y="4829982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5973" y="3118721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3985" y="5163529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7975" y="1356149"/>
            <a:ext cx="8897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java.base.jmod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파일을 풀면 다음과 같이 </a:t>
            </a:r>
            <a:r>
              <a:rPr lang="en-US" altLang="ko-KR" sz="1600" dirty="0" err="1" smtClean="0"/>
              <a:t>java.base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모듈에 있는 패키지와 클래스를 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96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소스에 클래스 이름의 완전 경로명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필요한 클래스만 </a:t>
            </a:r>
            <a:r>
              <a:rPr lang="en-US" altLang="ko-KR" dirty="0" smtClean="0"/>
              <a:t>import</a:t>
            </a:r>
          </a:p>
          <a:p>
            <a:pPr lvl="2"/>
            <a:r>
              <a:rPr lang="ko-KR" altLang="en-US" dirty="0" smtClean="0"/>
              <a:t>소스 시작 부분에 클래스의 경로명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 smtClean="0"/>
              <a:t>import </a:t>
            </a:r>
            <a:r>
              <a:rPr lang="ko-KR" altLang="en-US" b="1" dirty="0" smtClean="0"/>
              <a:t>패키지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클래스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소스에는 클래스 명만 명시하면 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패키지 전체를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2"/>
            <a:r>
              <a:rPr lang="ko-KR" altLang="en-US" dirty="0"/>
              <a:t>소스 시작 부분에 </a:t>
            </a:r>
            <a:r>
              <a:rPr lang="ko-KR" altLang="en-US" dirty="0" smtClean="0"/>
              <a:t>패키지의 경로명</a:t>
            </a:r>
            <a:r>
              <a:rPr lang="en-US" altLang="ko-KR" dirty="0" smtClean="0"/>
              <a:t>.*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/>
              <a:t>import </a:t>
            </a:r>
            <a:r>
              <a:rPr lang="ko-KR" altLang="en-US" b="1" dirty="0"/>
              <a:t>패키지</a:t>
            </a:r>
            <a:r>
              <a:rPr lang="en-US" altLang="ko-KR" b="1" dirty="0" smtClean="0"/>
              <a:t>.*</a:t>
            </a:r>
            <a:endParaRPr lang="en-US" altLang="ko-KR" dirty="0" smtClean="0"/>
          </a:p>
          <a:p>
            <a:pPr lvl="2"/>
            <a:r>
              <a:rPr lang="ko-KR" altLang="en-US" dirty="0"/>
              <a:t>소스에는 클래스 명만 명시하면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클래스만을 지정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하위 패키지의 클래스는 포함하지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412776"/>
            <a:ext cx="365519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2852936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4365104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03897" y="2204864"/>
            <a:ext cx="505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499992" y="3212976"/>
            <a:ext cx="80930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99992" y="4653136"/>
            <a:ext cx="8093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4063</TotalTime>
  <Words>4698</Words>
  <Application>Microsoft Office PowerPoint</Application>
  <PresentationFormat>화면 슬라이드 쇼(4:3)</PresentationFormat>
  <Paragraphs>965</Paragraphs>
  <Slides>56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Arial Unicode MS</vt:lpstr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패키지 개념과 필요성</vt:lpstr>
      <vt:lpstr>개발자가 서로 다른 디렉터리로 코드 관리</vt:lpstr>
      <vt:lpstr>자바의 패키지와 모듈이란?</vt:lpstr>
      <vt:lpstr>자바의 모듈화의 목적</vt:lpstr>
      <vt:lpstr>자바 API의 모듈 파일들</vt:lpstr>
      <vt:lpstr>java.base.jmod 파일을 풀어 놓은 사례</vt:lpstr>
      <vt:lpstr>패키지 사용하기, import문</vt:lpstr>
      <vt:lpstr>패키지 만들기</vt:lpstr>
      <vt:lpstr>디폴트 패키지</vt:lpstr>
      <vt:lpstr>이클립스로 쉽게 패키지 만들기</vt:lpstr>
      <vt:lpstr>프로젝트 작성(프로젝트 이름 : Chapter06)</vt:lpstr>
      <vt:lpstr>패키지 lib, app 작성</vt:lpstr>
      <vt:lpstr>패키지 작성이 완료된 결과</vt:lpstr>
      <vt:lpstr>lib 패키지에 클래스 Calculator 만들기</vt:lpstr>
      <vt:lpstr>Calculator 소스 작성 후 수정</vt:lpstr>
      <vt:lpstr>app 패키지에 GoodCalc.java 작성 후 수정</vt:lpstr>
      <vt:lpstr>실행을 위한 Run Configurations 작성</vt:lpstr>
      <vt:lpstr>프로젝트 PackageEx 실행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JDK의 주요 패키지</vt:lpstr>
      <vt:lpstr>Object 클래스</vt:lpstr>
      <vt:lpstr>객체 속성</vt:lpstr>
      <vt:lpstr>예제 6-1 : Object 클래스로 객체 속성 알아내기</vt:lpstr>
      <vt:lpstr>toString() 메소드, 객체를 문자열로 변환</vt:lpstr>
      <vt:lpstr>예제 6-2 : Point 클래스에 toString() 작성</vt:lpstr>
      <vt:lpstr>객체 비교(==)와 equals() 메소드</vt:lpstr>
      <vt:lpstr>예제 6-3 : Point 클래스의 equals() 작성</vt:lpstr>
      <vt:lpstr>예제 6-4 : Rect 클래스와 equals() 메소드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String의 생성과 특징</vt:lpstr>
      <vt:lpstr>스트링 리터럴과 new String()</vt:lpstr>
      <vt:lpstr>스트링 객체의 주요 특징</vt:lpstr>
      <vt:lpstr>주요 메소드</vt:lpstr>
      <vt:lpstr>String 활용</vt:lpstr>
      <vt:lpstr>String 활용</vt:lpstr>
      <vt:lpstr>예제 6-6 : String을 활용하여 문자열 다루기</vt:lpstr>
      <vt:lpstr>StringBuffer 클래스</vt:lpstr>
      <vt:lpstr>StringTokenizer 클래스</vt:lpstr>
      <vt:lpstr>StringTokenizer로 문자열 분리 사례</vt:lpstr>
      <vt:lpstr>예제 6-7 : StringTokenizer를 이용한 문자열분리</vt:lpstr>
      <vt:lpstr>Math 클래스</vt:lpstr>
      <vt:lpstr>예제 6-8 : Math 클래스 활용</vt:lpstr>
      <vt:lpstr>자바 API 도큐멘트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210</cp:revision>
  <dcterms:created xsi:type="dcterms:W3CDTF">2011-08-27T14:53:28Z</dcterms:created>
  <dcterms:modified xsi:type="dcterms:W3CDTF">2022-03-29T04:25:10Z</dcterms:modified>
</cp:coreProperties>
</file>